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42"/>
  </p:notesMasterIdLst>
  <p:sldIdLst>
    <p:sldId id="319" r:id="rId5"/>
    <p:sldId id="354" r:id="rId6"/>
    <p:sldId id="294" r:id="rId7"/>
    <p:sldId id="449" r:id="rId8"/>
    <p:sldId id="452" r:id="rId9"/>
    <p:sldId id="431" r:id="rId10"/>
    <p:sldId id="411" r:id="rId11"/>
    <p:sldId id="412" r:id="rId12"/>
    <p:sldId id="414" r:id="rId13"/>
    <p:sldId id="413" r:id="rId14"/>
    <p:sldId id="415" r:id="rId15"/>
    <p:sldId id="416" r:id="rId16"/>
    <p:sldId id="392" r:id="rId17"/>
    <p:sldId id="417" r:id="rId18"/>
    <p:sldId id="418" r:id="rId19"/>
    <p:sldId id="443" r:id="rId20"/>
    <p:sldId id="427" r:id="rId21"/>
    <p:sldId id="419" r:id="rId22"/>
    <p:sldId id="422" r:id="rId23"/>
    <p:sldId id="420" r:id="rId24"/>
    <p:sldId id="446" r:id="rId25"/>
    <p:sldId id="436" r:id="rId26"/>
    <p:sldId id="435" r:id="rId27"/>
    <p:sldId id="450" r:id="rId28"/>
    <p:sldId id="424" r:id="rId29"/>
    <p:sldId id="439" r:id="rId30"/>
    <p:sldId id="433" r:id="rId31"/>
    <p:sldId id="453" r:id="rId32"/>
    <p:sldId id="291" r:id="rId33"/>
    <p:sldId id="429" r:id="rId34"/>
    <p:sldId id="430" r:id="rId35"/>
    <p:sldId id="432" r:id="rId36"/>
    <p:sldId id="444" r:id="rId37"/>
    <p:sldId id="445" r:id="rId38"/>
    <p:sldId id="447" r:id="rId39"/>
    <p:sldId id="448" r:id="rId40"/>
    <p:sldId id="451" r:id="rId4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D2B111F-3241-BA49-BD6B-E01F39824615}">
          <p14:sldIdLst>
            <p14:sldId id="319"/>
            <p14:sldId id="354"/>
            <p14:sldId id="294"/>
            <p14:sldId id="449"/>
            <p14:sldId id="452"/>
          </p14:sldIdLst>
        </p14:section>
        <p14:section name="BOSH basics and Architecture" id="{195033C3-409C-4B45-9E23-FC14D1CEC4E7}">
          <p14:sldIdLst>
            <p14:sldId id="431"/>
            <p14:sldId id="411"/>
            <p14:sldId id="412"/>
            <p14:sldId id="414"/>
            <p14:sldId id="413"/>
            <p14:sldId id="415"/>
            <p14:sldId id="416"/>
          </p14:sldIdLst>
        </p14:section>
        <p14:section name="PCF Basics" id="{C8A189F6-49A4-FC4D-8651-A32908EE60F7}">
          <p14:sldIdLst>
            <p14:sldId id="392"/>
            <p14:sldId id="417"/>
            <p14:sldId id="418"/>
            <p14:sldId id="443"/>
            <p14:sldId id="427"/>
            <p14:sldId id="419"/>
            <p14:sldId id="422"/>
            <p14:sldId id="420"/>
            <p14:sldId id="446"/>
          </p14:sldIdLst>
        </p14:section>
        <p14:section name="PCF Architecture" id="{FA51E7D2-6B95-DD46-9AAF-CE45E1F6C8A6}">
          <p14:sldIdLst>
            <p14:sldId id="436"/>
            <p14:sldId id="435"/>
            <p14:sldId id="450"/>
            <p14:sldId id="424"/>
            <p14:sldId id="439"/>
            <p14:sldId id="433"/>
            <p14:sldId id="453"/>
          </p14:sldIdLst>
        </p14:section>
        <p14:section name="End" id="{CE84DD7C-ACD5-B043-AFD4-1CA89F58F70A}">
          <p14:sldIdLst>
            <p14:sldId id="291"/>
          </p14:sldIdLst>
        </p14:section>
        <p14:section name="Parking Lot" id="{B2A7A31D-193C-7B4A-B6E8-9F0C941600B1}">
          <p14:sldIdLst>
            <p14:sldId id="429"/>
            <p14:sldId id="430"/>
            <p14:sldId id="432"/>
            <p14:sldId id="444"/>
            <p14:sldId id="445"/>
            <p14:sldId id="447"/>
            <p14:sldId id="448"/>
            <p14:sldId id="451"/>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am Zwickey" initials="" lastIdx="5" clrIdx="0"/>
  <p:cmAuthor id="1" name="Carl Daver" initials="" lastIdx="1" clrIdx="1"/>
  <p:cmAuthor id="2" name="Marcelo Borges" initials="" lastIdx="2" clrIdx="2"/>
  <p:cmAuthor id="3" name="Steven Benario" initials=""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81"/>
    <a:srgbClr val="00A79D"/>
    <a:srgbClr val="00786E"/>
    <a:srgbClr val="17232A"/>
    <a:srgbClr val="155A89"/>
    <a:srgbClr val="1E84C6"/>
    <a:srgbClr val="202F38"/>
    <a:srgbClr val="BD68C4"/>
    <a:srgbClr val="A87DAF"/>
    <a:srgbClr val="45A3E3"/>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34" autoAdjust="0"/>
    <p:restoredTop sz="77919" autoAdjust="0"/>
  </p:normalViewPr>
  <p:slideViewPr>
    <p:cSldViewPr snapToGrid="0" snapToObjects="1">
      <p:cViewPr varScale="1">
        <p:scale>
          <a:sx n="133" d="100"/>
          <a:sy n="133" d="100"/>
        </p:scale>
        <p:origin x="-1480" y="-112"/>
      </p:cViewPr>
      <p:guideLst>
        <p:guide orient="horz" pos="698"/>
        <p:guide orient="horz" pos="1765"/>
        <p:guide orient="horz" pos="2024"/>
        <p:guide pos="2880"/>
        <p:guide pos="594"/>
        <p:guide pos="5472"/>
        <p:guide pos="1158"/>
        <p:guide pos="4614"/>
      </p:guideLst>
    </p:cSldViewPr>
  </p:slideViewPr>
  <p:notesTextViewPr>
    <p:cViewPr>
      <p:scale>
        <a:sx n="100" d="100"/>
        <a:sy n="100" d="100"/>
      </p:scale>
      <p:origin x="0" y="0"/>
    </p:cViewPr>
  </p:notesTextViewPr>
  <p:sorterViewPr>
    <p:cViewPr>
      <p:scale>
        <a:sx n="188" d="100"/>
        <a:sy n="188" d="100"/>
      </p:scale>
      <p:origin x="0" y="11232"/>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notesMaster" Target="notesMasters/notesMaster1.xml"/><Relationship Id="rId43" Type="http://schemas.openxmlformats.org/officeDocument/2006/relationships/printerSettings" Target="printerSettings/printerSettings1.bin"/><Relationship Id="rId44" Type="http://schemas.openxmlformats.org/officeDocument/2006/relationships/commentAuthors" Target="commentAuthors.xml"/><Relationship Id="rId4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47E9F9-6557-4923-BE10-1C342566E3EE}" type="datetimeFigureOut">
              <a:rPr lang="en-US" smtClean="0"/>
              <a:t>1/18/16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9B87A38-3CEC-41F8-9B8A-7D549F200228}" type="slidenum">
              <a:rPr lang="en-US" smtClean="0"/>
              <a:t>‹#›</a:t>
            </a:fld>
            <a:endParaRPr lang="en-US"/>
          </a:p>
        </p:txBody>
      </p:sp>
    </p:spTree>
    <p:extLst>
      <p:ext uri="{BB962C8B-B14F-4D97-AF65-F5344CB8AC3E}">
        <p14:creationId xmlns:p14="http://schemas.microsoft.com/office/powerpoint/2010/main" val="1796296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introducing BOSH in</a:t>
            </a:r>
            <a:r>
              <a:rPr lang="en-US" baseline="0" dirty="0" smtClean="0"/>
              <a:t> the PCF Basics and Architecture 301 because BOSH is the tool that deploys PCF. It deploys PCF Elastic Runtime and PCF Services. </a:t>
            </a:r>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3</a:t>
            </a:fld>
            <a:endParaRPr lang="en-US"/>
          </a:p>
        </p:txBody>
      </p:sp>
    </p:spTree>
    <p:extLst>
      <p:ext uri="{BB962C8B-B14F-4D97-AF65-F5344CB8AC3E}">
        <p14:creationId xmlns:p14="http://schemas.microsoft.com/office/powerpoint/2010/main" val="38512874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Shape 94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r>
              <a:rPr lang="en-US" dirty="0" smtClean="0"/>
              <a:t>This slide is the transition into Pivotal Cloud Foundry Architecture by</a:t>
            </a:r>
            <a:r>
              <a:rPr lang="en-US" baseline="0" dirty="0" smtClean="0"/>
              <a:t> introducing Pivotal Ops Manager as an UI that builds bosh manifests and manages bosh deployments. </a:t>
            </a:r>
          </a:p>
          <a:p>
            <a:pPr lvl="0" rtl="0">
              <a:spcBef>
                <a:spcPts val="0"/>
              </a:spcBef>
              <a:buNone/>
            </a:pPr>
            <a:endParaRPr lang="en-US" baseline="0" dirty="0" smtClean="0"/>
          </a:p>
          <a:p>
            <a:pPr lvl="0" rtl="0">
              <a:spcBef>
                <a:spcPts val="0"/>
              </a:spcBef>
              <a:buNone/>
            </a:pPr>
            <a:r>
              <a:rPr lang="en-US" baseline="0" dirty="0" smtClean="0"/>
              <a:t>For more BOSH, see BOSH SME </a:t>
            </a:r>
            <a:r>
              <a:rPr lang="en-US" baseline="0" dirty="0" err="1" smtClean="0"/>
              <a:t>presos</a:t>
            </a:r>
            <a:r>
              <a:rPr lang="en-US" baseline="0" dirty="0" smtClean="0"/>
              <a:t>. </a:t>
            </a:r>
            <a:endParaRPr dirty="0"/>
          </a:p>
        </p:txBody>
      </p:sp>
      <p:sp>
        <p:nvSpPr>
          <p:cNvPr id="950" name="Shape 9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08" name="Shape 70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pPr>
            <a:r>
              <a:rPr lang="en-US" baseline="0" dirty="0" smtClean="0"/>
              <a:t>PCF is made of 3 major components – Operations (Ops Manager), Platform Runtime (Elastic Runtime) and Services. All, mostly deployed, by BOSH</a:t>
            </a:r>
          </a:p>
          <a:p>
            <a:pPr>
              <a:buClr>
                <a:schemeClr val="dk1"/>
              </a:buClr>
            </a:pPr>
            <a:endParaRPr lang="en-US" baseline="0" dirty="0" smtClean="0"/>
          </a:p>
          <a:p>
            <a:pPr>
              <a:buClr>
                <a:schemeClr val="dk1"/>
              </a:buClr>
            </a:pPr>
            <a:r>
              <a:rPr lang="en-US" baseline="0" dirty="0" smtClean="0"/>
              <a:t>Now we’ll briefly talks about the components</a:t>
            </a:r>
            <a:endParaRPr baseline="0"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a:t>
            </a:r>
            <a:r>
              <a:rPr lang="en-US" dirty="0" err="1" smtClean="0"/>
              <a:t>docs.pivotal.io</a:t>
            </a:r>
            <a:r>
              <a:rPr lang="en-US" dirty="0" smtClean="0"/>
              <a:t>/</a:t>
            </a:r>
            <a:r>
              <a:rPr lang="en-US" dirty="0" err="1" smtClean="0"/>
              <a:t>pivotalcf</a:t>
            </a:r>
            <a:r>
              <a:rPr lang="en-US" dirty="0" smtClean="0"/>
              <a:t>/customizing/</a:t>
            </a:r>
            <a:r>
              <a:rPr lang="en-US" dirty="0" err="1" smtClean="0"/>
              <a:t>index.html</a:t>
            </a:r>
            <a:endParaRPr lang="en-US" dirty="0" smtClean="0"/>
          </a:p>
          <a:p>
            <a:pPr lvl="0" rtl="0">
              <a:spcBef>
                <a:spcPts val="0"/>
              </a:spcBef>
              <a:buNone/>
            </a:pPr>
            <a:endParaRPr lang="en-US" dirty="0" smtClean="0"/>
          </a:p>
          <a:p>
            <a:pPr lvl="0" rtl="0">
              <a:spcBef>
                <a:spcPts val="0"/>
              </a:spcBef>
              <a:buNone/>
            </a:pPr>
            <a:r>
              <a:rPr lang="en-US" dirty="0" smtClean="0"/>
              <a:t>This picture allows us to walk thru Ops Manager. Left hand size you see some products that are not installed, you even</a:t>
            </a:r>
            <a:r>
              <a:rPr lang="en-US" baseline="0" dirty="0" smtClean="0"/>
              <a:t> see a new version of Elastic </a:t>
            </a:r>
            <a:r>
              <a:rPr lang="en-US" baseline="0" dirty="0" err="1" smtClean="0"/>
              <a:t>Rutnime</a:t>
            </a:r>
            <a:r>
              <a:rPr lang="en-US" baseline="0" dirty="0" smtClean="0"/>
              <a:t> (upgrades) and the Pending Changes (INSTALL Spring Cloud Services). You can talk about important products and the recent logs. </a:t>
            </a:r>
          </a:p>
          <a:p>
            <a:pPr lvl="0" rtl="0">
              <a:spcBef>
                <a:spcPts val="0"/>
              </a:spcBef>
              <a:buNone/>
            </a:pPr>
            <a:endParaRPr lang="en-US" baseline="0" dirty="0" smtClean="0"/>
          </a:p>
          <a:p>
            <a:pPr lvl="0" rtl="0">
              <a:spcBef>
                <a:spcPts val="0"/>
              </a:spcBef>
              <a:buNone/>
            </a:pPr>
            <a:r>
              <a:rPr lang="en-US" baseline="0" dirty="0" smtClean="0"/>
              <a:t>We have the Ops Director for AWS (but we support others). This is the very first tile you install and established the communication with the </a:t>
            </a:r>
            <a:r>
              <a:rPr lang="en-US" baseline="0" dirty="0" err="1" smtClean="0"/>
              <a:t>IaaS</a:t>
            </a:r>
            <a:r>
              <a:rPr lang="en-US" baseline="0" dirty="0" smtClean="0"/>
              <a:t>. Then you probably start with the Elastic Runtime, now you have a platform – basic platform services including the container runtime (DIEGO). Then you install additional services. All managed by bosh and done in a consistent manager. </a:t>
            </a:r>
          </a:p>
          <a:p>
            <a:pPr lvl="0" rtl="0">
              <a:spcBef>
                <a:spcPts val="0"/>
              </a:spcBef>
              <a:buNone/>
            </a:pPr>
            <a:endParaRPr dirty="0"/>
          </a:p>
        </p:txBody>
      </p:sp>
      <p:sp>
        <p:nvSpPr>
          <p:cNvPr id="1100" name="Shape 1100"/>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a:t>
            </a:r>
            <a:r>
              <a:rPr lang="en-US" dirty="0" err="1" smtClean="0"/>
              <a:t>docs.pivotal.io</a:t>
            </a:r>
            <a:r>
              <a:rPr lang="en-US" dirty="0" smtClean="0"/>
              <a:t>/</a:t>
            </a:r>
            <a:r>
              <a:rPr lang="en-US" dirty="0" err="1" smtClean="0"/>
              <a:t>pivotalcf</a:t>
            </a:r>
            <a:r>
              <a:rPr lang="en-US" dirty="0" smtClean="0"/>
              <a:t>/customizing/</a:t>
            </a:r>
            <a:r>
              <a:rPr lang="en-US" dirty="0" err="1" smtClean="0"/>
              <a:t>index.html</a:t>
            </a:r>
            <a:endParaRPr lang="en-US" dirty="0" smtClean="0"/>
          </a:p>
          <a:p>
            <a:pPr lvl="0" rtl="0">
              <a:spcBef>
                <a:spcPts val="0"/>
              </a:spcBef>
              <a:buNone/>
            </a:pPr>
            <a:endParaRPr lang="en-US" dirty="0" smtClean="0"/>
          </a:p>
          <a:p>
            <a:pPr lvl="0" rtl="0">
              <a:spcBef>
                <a:spcPts val="0"/>
              </a:spcBef>
              <a:buNone/>
            </a:pPr>
            <a:r>
              <a:rPr lang="en-US" dirty="0" smtClean="0"/>
              <a:t>We</a:t>
            </a:r>
            <a:r>
              <a:rPr lang="en-US" baseline="0" dirty="0" smtClean="0"/>
              <a:t> can explain quiet a bit on the ERS image. We can highlight the wizard like functionality by showing the settings steps on the left and the monitoring capabilities on the status and logs tabs. We can also talk about credential management for the components of ERS. The setting step selected is the resource </a:t>
            </a:r>
            <a:r>
              <a:rPr lang="en-US" baseline="0" dirty="0" err="1" smtClean="0"/>
              <a:t>config</a:t>
            </a:r>
            <a:r>
              <a:rPr lang="en-US" baseline="0" dirty="0" smtClean="0"/>
              <a:t> which we can talk about scaling components and HA deployments.</a:t>
            </a:r>
            <a:endParaRPr lang="en-US" dirty="0" smtClean="0"/>
          </a:p>
          <a:p>
            <a:pPr lvl="0" rtl="0">
              <a:spcBef>
                <a:spcPts val="0"/>
              </a:spcBef>
              <a:buNone/>
            </a:pPr>
            <a:endParaRPr lang="en-US" dirty="0" smtClean="0"/>
          </a:p>
          <a:p>
            <a:pPr lvl="0" rtl="0">
              <a:spcBef>
                <a:spcPts val="0"/>
              </a:spcBef>
              <a:buNone/>
            </a:pPr>
            <a:endParaRPr lang="en-US" dirty="0" smtClean="0"/>
          </a:p>
          <a:p>
            <a:pPr lvl="0" rtl="0">
              <a:spcBef>
                <a:spcPts val="0"/>
              </a:spcBef>
              <a:buNone/>
            </a:pPr>
            <a:endParaRPr lang="en-US" dirty="0" smtClean="0"/>
          </a:p>
        </p:txBody>
      </p:sp>
      <p:sp>
        <p:nvSpPr>
          <p:cNvPr id="1100" name="Shape 1100"/>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8" name="Shape 44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r>
              <a:rPr lang="en-US" sz="1100" dirty="0">
                <a:solidFill>
                  <a:schemeClr val="dk1"/>
                </a:solidFill>
                <a:latin typeface="Verdana"/>
                <a:ea typeface="Verdana"/>
                <a:cs typeface="Verdana"/>
                <a:sym typeface="Verdana"/>
              </a:rPr>
              <a:t>Its no longer about running an app on a single VM and relying on </a:t>
            </a:r>
            <a:r>
              <a:rPr lang="en-US" sz="1100" dirty="0" err="1">
                <a:solidFill>
                  <a:schemeClr val="dk1"/>
                </a:solidFill>
                <a:latin typeface="Verdana"/>
                <a:ea typeface="Verdana"/>
                <a:cs typeface="Verdana"/>
                <a:sym typeface="Verdana"/>
              </a:rPr>
              <a:t>Vm</a:t>
            </a:r>
            <a:r>
              <a:rPr lang="en-US" sz="1100" dirty="0">
                <a:solidFill>
                  <a:schemeClr val="dk1"/>
                </a:solidFill>
                <a:latin typeface="Verdana"/>
                <a:ea typeface="Verdana"/>
                <a:cs typeface="Verdana"/>
                <a:sym typeface="Verdana"/>
              </a:rPr>
              <a:t> centric scaling to manage demand.</a:t>
            </a:r>
          </a:p>
          <a:p>
            <a:pPr defTabSz="452857">
              <a:buClr>
                <a:schemeClr val="dk1"/>
              </a:buClr>
              <a:buSzPct val="25000"/>
              <a:defRPr/>
            </a:pPr>
            <a:r>
              <a:rPr lang="en-US" sz="1100" dirty="0">
                <a:solidFill>
                  <a:schemeClr val="dk1"/>
                </a:solidFill>
                <a:latin typeface="Verdana"/>
                <a:ea typeface="Verdana"/>
                <a:cs typeface="Verdana"/>
                <a:sym typeface="Verdana"/>
              </a:rPr>
              <a:t>PCF provides an abstraction layer that allow you to scale out with application containers as the unit (not the VMs). So…You will no longer need to know which VM or where your app container is running because PCF surfaces visibility at the app layer and not though infrastructure constructs like VMs. We call this an </a:t>
            </a:r>
            <a:r>
              <a:rPr lang="en-US" sz="1100" b="1" dirty="0">
                <a:solidFill>
                  <a:schemeClr val="dk1"/>
                </a:solidFill>
                <a:latin typeface="Verdana"/>
                <a:ea typeface="Verdana"/>
                <a:cs typeface="Verdana"/>
                <a:sym typeface="Verdana"/>
              </a:rPr>
              <a:t>application</a:t>
            </a:r>
            <a:r>
              <a:rPr lang="en-US" sz="1100" dirty="0">
                <a:solidFill>
                  <a:schemeClr val="dk1"/>
                </a:solidFill>
                <a:latin typeface="Verdana"/>
                <a:ea typeface="Verdana"/>
                <a:cs typeface="Verdana"/>
                <a:sym typeface="Verdana"/>
              </a:rPr>
              <a:t> “dial tone”</a:t>
            </a:r>
          </a:p>
          <a:p>
            <a:pPr>
              <a:buClr>
                <a:schemeClr val="dk1"/>
              </a:buClr>
              <a:buSzPct val="25000"/>
            </a:pPr>
            <a:endParaRPr lang="en-US" sz="1100" dirty="0">
              <a:solidFill>
                <a:schemeClr val="dk1"/>
              </a:solidFill>
              <a:latin typeface="Verdana"/>
              <a:ea typeface="Verdana"/>
              <a:cs typeface="Verdana"/>
              <a:sym typeface="Verdana"/>
            </a:endParaRPr>
          </a:p>
          <a:p>
            <a:pPr>
              <a:buClr>
                <a:schemeClr val="dk1"/>
              </a:buClr>
              <a:buSzPct val="25000"/>
            </a:pPr>
            <a:r>
              <a:rPr lang="en-US" sz="1100" dirty="0">
                <a:solidFill>
                  <a:schemeClr val="dk1"/>
                </a:solidFill>
                <a:latin typeface="Verdana"/>
                <a:ea typeface="Verdana"/>
                <a:cs typeface="Verdana"/>
                <a:sym typeface="Verdana"/>
              </a:rPr>
              <a:t>This along with a high degree of automation with no additional wiring needed is what radically simplify application operations</a:t>
            </a:r>
          </a:p>
          <a:p>
            <a:pPr>
              <a:buClr>
                <a:schemeClr val="dk1"/>
              </a:buClr>
              <a:buSzPct val="25000"/>
            </a:pPr>
            <a:r>
              <a:rPr lang="en-US" sz="1100" dirty="0">
                <a:solidFill>
                  <a:schemeClr val="dk1"/>
                </a:solidFill>
                <a:latin typeface="Verdana"/>
                <a:ea typeface="Verdana"/>
                <a:cs typeface="Verdana"/>
                <a:sym typeface="Verdana"/>
              </a:rPr>
              <a:t>You can do really rapid blue-green deployment, A/B testing, health management needed for the resiliency and fast updates of your apps. It has built in features that wrap full lifecycle management  like APM, log aggregation. Policy enforcement and role based access to resources are all integrated and can be set. </a:t>
            </a:r>
          </a:p>
          <a:p>
            <a:pPr>
              <a:buClr>
                <a:schemeClr val="dk1"/>
              </a:buClr>
              <a:buSzPct val="25000"/>
            </a:pPr>
            <a:endParaRPr lang="en-US" sz="1100" dirty="0">
              <a:solidFill>
                <a:schemeClr val="dk1"/>
              </a:solidFill>
              <a:latin typeface="Verdana"/>
              <a:ea typeface="Verdana"/>
              <a:cs typeface="Verdana"/>
              <a:sym typeface="Verdana"/>
            </a:endParaRPr>
          </a:p>
          <a:p>
            <a:pPr>
              <a:buClr>
                <a:schemeClr val="dk1"/>
              </a:buClr>
              <a:buSzPct val="25000"/>
            </a:pPr>
            <a:r>
              <a:rPr lang="en-US" sz="1100" dirty="0">
                <a:solidFill>
                  <a:schemeClr val="dk1"/>
                </a:solidFill>
                <a:latin typeface="Verdana"/>
                <a:ea typeface="Verdana"/>
                <a:cs typeface="Verdana"/>
                <a:sym typeface="Verdana"/>
              </a:rPr>
              <a:t>Everything that you need for an enterprise grade distributed app container management system is right there.  </a:t>
            </a:r>
          </a:p>
          <a:p>
            <a:pPr>
              <a:spcBef>
                <a:spcPts val="1189"/>
              </a:spcBef>
              <a:buClr>
                <a:schemeClr val="dk1"/>
              </a:buClr>
            </a:pPr>
            <a:endParaRPr sz="1100" dirty="0">
              <a:solidFill>
                <a:schemeClr val="dk1"/>
              </a:solidFill>
              <a:latin typeface="Verdana"/>
              <a:ea typeface="Verdana"/>
              <a:cs typeface="Verdana"/>
              <a:sym typeface="Verdan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a:t>
            </a:r>
            <a:r>
              <a:rPr lang="en-US" dirty="0" err="1" smtClean="0"/>
              <a:t>docs.pivotal.io</a:t>
            </a:r>
            <a:r>
              <a:rPr lang="en-US" dirty="0" smtClean="0"/>
              <a:t>/</a:t>
            </a:r>
            <a:r>
              <a:rPr lang="en-US" dirty="0" err="1" smtClean="0"/>
              <a:t>pivotalcf</a:t>
            </a:r>
            <a:r>
              <a:rPr lang="en-US" dirty="0" smtClean="0"/>
              <a:t>/console/</a:t>
            </a:r>
            <a:r>
              <a:rPr lang="en-US" dirty="0" err="1" smtClean="0"/>
              <a:t>index.html</a:t>
            </a:r>
            <a:endParaRPr lang="en-US" dirty="0" smtClean="0"/>
          </a:p>
          <a:p>
            <a:pPr lvl="0" rtl="0">
              <a:spcBef>
                <a:spcPts val="0"/>
              </a:spcBef>
              <a:buNone/>
            </a:pPr>
            <a:endParaRPr lang="en-US" dirty="0" smtClean="0"/>
          </a:p>
          <a:p>
            <a:pPr lvl="0" rtl="0">
              <a:spcBef>
                <a:spcPts val="0"/>
              </a:spcBef>
              <a:buNone/>
            </a:pPr>
            <a:r>
              <a:rPr lang="en-US" dirty="0" smtClean="0"/>
              <a:t>This picture</a:t>
            </a:r>
            <a:r>
              <a:rPr lang="en-US" baseline="0" dirty="0" smtClean="0"/>
              <a:t> allows us to walk thru the basics of Apps Manager. PCF Elastic Runtime self-service UI. ERS is a multi-tenant platform that can be logically divided into Organization and further into spaces. Quotas ensure resources are managed and Spaces further divides organization to manage and control access to application and services. </a:t>
            </a:r>
            <a:endParaRPr dirty="0"/>
          </a:p>
        </p:txBody>
      </p:sp>
      <p:sp>
        <p:nvSpPr>
          <p:cNvPr id="1100" name="Shape 1100"/>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a:t>
            </a:r>
            <a:r>
              <a:rPr lang="en-US" dirty="0" err="1" smtClean="0"/>
              <a:t>docs.pivotal.io</a:t>
            </a:r>
            <a:r>
              <a:rPr lang="en-US" dirty="0" smtClean="0"/>
              <a:t>/</a:t>
            </a:r>
            <a:r>
              <a:rPr lang="en-US" dirty="0" err="1" smtClean="0"/>
              <a:t>pivotalcf</a:t>
            </a:r>
            <a:r>
              <a:rPr lang="en-US" dirty="0" smtClean="0"/>
              <a:t>/console/</a:t>
            </a:r>
            <a:r>
              <a:rPr lang="en-US" dirty="0" err="1" smtClean="0"/>
              <a:t>index.html</a:t>
            </a:r>
            <a:endParaRPr lang="en-US" dirty="0" smtClean="0"/>
          </a:p>
          <a:p>
            <a:pPr lvl="0" rtl="0">
              <a:spcBef>
                <a:spcPts val="0"/>
              </a:spcBef>
              <a:buNone/>
            </a:pPr>
            <a:endParaRPr lang="en-US" dirty="0" smtClean="0"/>
          </a:p>
          <a:p>
            <a:pPr lvl="0" rtl="0">
              <a:spcBef>
                <a:spcPts val="0"/>
              </a:spcBef>
              <a:buNone/>
            </a:pPr>
            <a:r>
              <a:rPr lang="en-US" dirty="0" smtClean="0"/>
              <a:t>This picture allows us to show the space view that provides quick</a:t>
            </a:r>
            <a:r>
              <a:rPr lang="en-US" baseline="0" dirty="0" smtClean="0"/>
              <a:t> overview of all applications and services target to it. Further application detail can be obtain by drilling into specific application. Notice that services can be managed via the quick manage link. The number of bounds apps is </a:t>
            </a:r>
            <a:r>
              <a:rPr lang="en-US" baseline="0" smtClean="0"/>
              <a:t>also showed. </a:t>
            </a:r>
            <a:endParaRPr dirty="0"/>
          </a:p>
        </p:txBody>
      </p:sp>
      <p:sp>
        <p:nvSpPr>
          <p:cNvPr id="1100" name="Shape 1100"/>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b="0" dirty="0" smtClean="0"/>
              <a:t>https://</a:t>
            </a:r>
            <a:r>
              <a:rPr lang="en-US" b="0" dirty="0" err="1" smtClean="0"/>
              <a:t>docs.pivotal.io</a:t>
            </a:r>
            <a:r>
              <a:rPr lang="en-US" b="0" dirty="0" smtClean="0"/>
              <a:t>/</a:t>
            </a:r>
            <a:r>
              <a:rPr lang="en-US" b="0" dirty="0" err="1" smtClean="0"/>
              <a:t>pivotalcf</a:t>
            </a:r>
            <a:r>
              <a:rPr lang="en-US" b="0" dirty="0" smtClean="0"/>
              <a:t>/</a:t>
            </a:r>
            <a:r>
              <a:rPr lang="en-US" b="0" dirty="0" err="1" smtClean="0"/>
              <a:t>devguide</a:t>
            </a:r>
            <a:r>
              <a:rPr lang="en-US" b="0" dirty="0" smtClean="0"/>
              <a:t>/services/</a:t>
            </a:r>
          </a:p>
          <a:p>
            <a:pPr lvl="0" rtl="0">
              <a:spcBef>
                <a:spcPts val="0"/>
              </a:spcBef>
              <a:buNone/>
            </a:pPr>
            <a:endParaRPr lang="en-US" b="1" dirty="0" smtClean="0"/>
          </a:p>
          <a:p>
            <a:pPr lvl="0" rtl="0">
              <a:spcBef>
                <a:spcPts val="0"/>
              </a:spcBef>
              <a:buNone/>
            </a:pPr>
            <a:r>
              <a:rPr lang="en-US" dirty="0" smtClean="0"/>
              <a:t>TDB – Change the</a:t>
            </a:r>
            <a:r>
              <a:rPr lang="en-US" baseline="0" dirty="0" smtClean="0"/>
              <a:t> image to be consistent to the Ops Manager Image – maybe use the pivotal documentation</a:t>
            </a:r>
          </a:p>
          <a:p>
            <a:pPr lvl="0" rtl="0">
              <a:spcBef>
                <a:spcPts val="0"/>
              </a:spcBef>
              <a:buNone/>
            </a:pPr>
            <a:endParaRPr lang="en-US" baseline="0" dirty="0" smtClean="0"/>
          </a:p>
          <a:p>
            <a:pPr lvl="0" rtl="0">
              <a:spcBef>
                <a:spcPts val="0"/>
              </a:spcBef>
              <a:buNone/>
            </a:pPr>
            <a:r>
              <a:rPr lang="en-US" baseline="0" dirty="0" smtClean="0"/>
              <a:t>*** This is part of Apps Manager ***</a:t>
            </a:r>
          </a:p>
          <a:p>
            <a:pPr lvl="0" rtl="0">
              <a:spcBef>
                <a:spcPts val="0"/>
              </a:spcBef>
              <a:buNone/>
            </a:pPr>
            <a:endParaRPr lang="en-US" baseline="0" dirty="0" smtClean="0"/>
          </a:p>
          <a:p>
            <a:pPr lvl="0" rtl="0">
              <a:spcBef>
                <a:spcPts val="0"/>
              </a:spcBef>
              <a:buNone/>
            </a:pPr>
            <a:r>
              <a:rPr lang="en-US" baseline="0" dirty="0" smtClean="0"/>
              <a:t>The marketplace is a ERS concept. Typically Ops Manager Services tiles register their service brokers (keep it simple since services were not introduced yet) with the marketplace. The service broker publishes a catalog of service plans that can be consumed by applications deployed in ERS via Apps Manager.</a:t>
            </a:r>
            <a:endParaRPr dirty="0"/>
          </a:p>
        </p:txBody>
      </p:sp>
      <p:sp>
        <p:nvSpPr>
          <p:cNvPr id="1100" name="Shape 1100"/>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a:t>
            </a:r>
            <a:r>
              <a:rPr lang="en-US" dirty="0" err="1" smtClean="0"/>
              <a:t>docs.pivotal.io</a:t>
            </a:r>
            <a:r>
              <a:rPr lang="en-US" dirty="0" smtClean="0"/>
              <a:t>/</a:t>
            </a:r>
            <a:r>
              <a:rPr lang="en-US" dirty="0" err="1" smtClean="0"/>
              <a:t>pivotalcf</a:t>
            </a:r>
            <a:r>
              <a:rPr lang="en-US" dirty="0" smtClean="0"/>
              <a:t>/console/</a:t>
            </a:r>
            <a:r>
              <a:rPr lang="en-US" dirty="0" err="1" smtClean="0"/>
              <a:t>index.html</a:t>
            </a:r>
            <a:endParaRPr lang="en-US" dirty="0" smtClean="0"/>
          </a:p>
          <a:p>
            <a:pPr lvl="0" rtl="0">
              <a:spcBef>
                <a:spcPts val="0"/>
              </a:spcBef>
              <a:buNone/>
            </a:pPr>
            <a:endParaRPr lang="en-US" dirty="0" smtClean="0"/>
          </a:p>
          <a:p>
            <a:pPr lvl="0" rtl="0">
              <a:spcBef>
                <a:spcPts val="0"/>
              </a:spcBef>
              <a:buNone/>
            </a:pPr>
            <a:endParaRPr lang="en-US" dirty="0" smtClean="0"/>
          </a:p>
        </p:txBody>
      </p:sp>
      <p:sp>
        <p:nvSpPr>
          <p:cNvPr id="1100" name="Shape 1100"/>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08" name="Shape 70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pPr>
            <a:r>
              <a:rPr lang="en-US" baseline="0" dirty="0" smtClean="0"/>
              <a:t>Before diving into BOSH we introduce the major components of the platform. Then we explain the platform infrastructure automation capabilities in the context of our structured (or opinioned) platform. The following BOSH sections would explained in more detail.  </a:t>
            </a:r>
          </a:p>
          <a:p>
            <a:pPr>
              <a:buClr>
                <a:schemeClr val="dk1"/>
              </a:buClr>
            </a:pPr>
            <a:endParaRPr lang="en-US" baseline="0" dirty="0" smtClean="0"/>
          </a:p>
          <a:p>
            <a:pPr>
              <a:buClr>
                <a:schemeClr val="dk1"/>
              </a:buClr>
            </a:pPr>
            <a:r>
              <a:rPr lang="en-US" baseline="0" dirty="0" smtClean="0"/>
              <a:t>PCF is made of 3 major components – Operations (Ops Manager), Platform Runtime (Elastic Runtime) and Services. All, mostly deployed, by BOSH</a:t>
            </a:r>
          </a:p>
          <a:p>
            <a:pPr>
              <a:buClr>
                <a:schemeClr val="dk1"/>
              </a:buClr>
            </a:pPr>
            <a:endParaRPr lang="en-US" baseline="0" dirty="0" smtClean="0"/>
          </a:p>
          <a:p>
            <a:pPr>
              <a:buClr>
                <a:schemeClr val="dk1"/>
              </a:buClr>
            </a:pPr>
            <a:r>
              <a:rPr lang="en-US" baseline="0" dirty="0" smtClean="0"/>
              <a:t>Now we’ll briefly talks about the components</a:t>
            </a:r>
            <a:endParaRPr baseline="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endParaRPr lang="en-US" sz="1400" dirty="0"/>
          </a:p>
          <a:p>
            <a:r>
              <a:rPr lang="en-US" sz="1400" dirty="0"/>
              <a:t>(bold moves)</a:t>
            </a:r>
          </a:p>
          <a:p>
            <a:r>
              <a:rPr lang="en-US" sz="1400" dirty="0"/>
              <a:t>2015 – This is..</a:t>
            </a:r>
          </a:p>
          <a:p>
            <a:r>
              <a:rPr lang="en-US" sz="1400" dirty="0"/>
              <a:t>The year where we see a level of adoption of our products and services that propels us to becoming an </a:t>
            </a:r>
            <a:r>
              <a:rPr lang="en-US" sz="1400" dirty="0" err="1"/>
              <a:t>ipo</a:t>
            </a:r>
            <a:r>
              <a:rPr lang="en-US" sz="1400" dirty="0"/>
              <a:t>-worthy company</a:t>
            </a:r>
          </a:p>
          <a:p>
            <a:r>
              <a:rPr lang="en-US" sz="1400" dirty="0"/>
              <a:t>This </a:t>
            </a:r>
            <a:r>
              <a:rPr lang="en-US" sz="1400" dirty="0" err="1"/>
              <a:t>is..the</a:t>
            </a:r>
            <a:r>
              <a:rPr lang="en-US" sz="1400" dirty="0"/>
              <a:t> year where our great vision becomes a reality in production environments at the most important companies and organizations in the world.</a:t>
            </a:r>
          </a:p>
          <a:p>
            <a:r>
              <a:rPr lang="en-US" sz="1400" dirty="0"/>
              <a:t>This is the year that we show and teach our customers and partners the power and opportunity that building great software brings.</a:t>
            </a:r>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Shape 394"/>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395" name="Shape 395"/>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r>
              <a:rPr lang="en-US" dirty="0" smtClean="0">
                <a:latin typeface="Calibri"/>
                <a:ea typeface="Calibri"/>
                <a:cs typeface="Calibri"/>
                <a:sym typeface="Calibri"/>
              </a:rPr>
              <a:t>TDB: Sort out the box</a:t>
            </a:r>
            <a:r>
              <a:rPr lang="en-US" baseline="0" dirty="0" smtClean="0">
                <a:latin typeface="Calibri"/>
                <a:ea typeface="Calibri"/>
                <a:cs typeface="Calibri"/>
                <a:sym typeface="Calibri"/>
              </a:rPr>
              <a:t> component to be represented at a high-level. For example, should we brake down the Diego Brain and Cell?</a:t>
            </a:r>
          </a:p>
          <a:p>
            <a:pPr>
              <a:buClr>
                <a:schemeClr val="dk1"/>
              </a:buClr>
              <a:buSzPct val="25000"/>
            </a:pPr>
            <a:endParaRPr lang="en-US" dirty="0" smtClean="0">
              <a:latin typeface="Calibri"/>
              <a:ea typeface="Calibri"/>
              <a:cs typeface="Calibri"/>
              <a:sym typeface="Calibri"/>
            </a:endParaRPr>
          </a:p>
          <a:p>
            <a:pPr>
              <a:buClr>
                <a:schemeClr val="dk1"/>
              </a:buClr>
              <a:buSzPct val="25000"/>
            </a:pPr>
            <a:r>
              <a:rPr lang="en-US" dirty="0" smtClean="0">
                <a:latin typeface="Calibri"/>
                <a:ea typeface="Calibri"/>
                <a:cs typeface="Calibri"/>
                <a:sym typeface="Calibri"/>
              </a:rPr>
              <a:t>[Cornelia Notes]</a:t>
            </a:r>
            <a:r>
              <a:rPr lang="en-US" baseline="0" dirty="0" smtClean="0">
                <a:latin typeface="Calibri"/>
                <a:ea typeface="Calibri"/>
                <a:cs typeface="Calibri"/>
                <a:sym typeface="Calibri"/>
              </a:rPr>
              <a:t> </a:t>
            </a:r>
            <a:r>
              <a:rPr lang="en-US" dirty="0" smtClean="0">
                <a:latin typeface="Calibri"/>
                <a:ea typeface="Calibri"/>
                <a:cs typeface="Calibri"/>
                <a:sym typeface="Calibri"/>
              </a:rPr>
              <a:t>This should be used  as </a:t>
            </a:r>
            <a:r>
              <a:rPr lang="en-US" dirty="0">
                <a:latin typeface="Calibri"/>
                <a:ea typeface="Calibri"/>
                <a:cs typeface="Calibri"/>
                <a:sym typeface="Calibri"/>
              </a:rPr>
              <a:t>a transition to say “the elastic runtime deployed a cluster of VMs – each of the green boxes is one, usually deployed in </a:t>
            </a:r>
            <a:r>
              <a:rPr lang="en-US" dirty="0" smtClean="0">
                <a:latin typeface="Calibri"/>
                <a:ea typeface="Calibri"/>
                <a:cs typeface="Calibri"/>
                <a:sym typeface="Calibri"/>
              </a:rPr>
              <a:t>duplicates – and BOSH/Pivotal CF </a:t>
            </a:r>
            <a:r>
              <a:rPr lang="en-US" dirty="0" err="1" smtClean="0">
                <a:latin typeface="Calibri"/>
                <a:ea typeface="Calibri"/>
                <a:cs typeface="Calibri"/>
                <a:sym typeface="Calibri"/>
              </a:rPr>
              <a:t>OpsManager</a:t>
            </a:r>
            <a:r>
              <a:rPr lang="en-US" dirty="0" smtClean="0">
                <a:latin typeface="Calibri"/>
                <a:ea typeface="Calibri"/>
                <a:cs typeface="Calibri"/>
                <a:sym typeface="Calibri"/>
              </a:rPr>
              <a:t> is what we will talk about now…</a:t>
            </a:r>
          </a:p>
          <a:p>
            <a:pPr>
              <a:buClr>
                <a:schemeClr val="dk1"/>
              </a:buClr>
              <a:buSzPct val="25000"/>
            </a:pPr>
            <a:endParaRPr lang="en-US" dirty="0" smtClean="0">
              <a:latin typeface="Calibri"/>
              <a:ea typeface="Calibri"/>
              <a:cs typeface="Calibri"/>
              <a:sym typeface="Calibri"/>
            </a:endParaRPr>
          </a:p>
          <a:p>
            <a:pPr>
              <a:buClr>
                <a:schemeClr val="dk1"/>
              </a:buClr>
              <a:buSzPct val="25000"/>
            </a:pPr>
            <a:r>
              <a:rPr lang="en-US" dirty="0" smtClean="0">
                <a:latin typeface="Calibri"/>
                <a:ea typeface="Calibri"/>
                <a:cs typeface="Calibri"/>
                <a:sym typeface="Calibri"/>
              </a:rPr>
              <a:t>*** Original bullets points ***</a:t>
            </a:r>
          </a:p>
          <a:p>
            <a:pPr>
              <a:buClr>
                <a:schemeClr val="dk1"/>
              </a:buClr>
              <a:buSzPct val="25000"/>
            </a:pPr>
            <a:endParaRPr lang="en-US" dirty="0" smtClean="0">
              <a:latin typeface="Calibri"/>
              <a:ea typeface="Calibri"/>
              <a:cs typeface="Calibri"/>
              <a:sym typeface="Calibri"/>
            </a:endParaRPr>
          </a:p>
          <a:p>
            <a:pPr marL="228600" marR="0" lvl="0" indent="-228600" algn="l" rtl="0">
              <a:lnSpc>
                <a:spcPct val="100000"/>
              </a:lnSpc>
              <a:spcBef>
                <a:spcPts val="0"/>
              </a:spcBef>
              <a:buClr>
                <a:srgbClr val="ADC339"/>
              </a:buClr>
              <a:buSzPct val="100000"/>
              <a:buFont typeface="Noto Sans Symbols"/>
              <a:buChar char="•"/>
            </a:pPr>
            <a:r>
              <a:rPr lang="en-US" sz="1200" b="0" i="0" u="none" strike="noStrike" cap="none" dirty="0" smtClean="0">
                <a:solidFill>
                  <a:srgbClr val="FFFFFF"/>
                </a:solidFill>
                <a:latin typeface="Arial"/>
                <a:ea typeface="Arial"/>
                <a:cs typeface="Arial"/>
                <a:sym typeface="Arial"/>
              </a:rPr>
              <a:t>Turnkey, fully automated Platform-as-a-Service </a:t>
            </a:r>
          </a:p>
          <a:p>
            <a:pPr marL="228600" marR="0" lvl="0" indent="-228600" algn="l" rtl="0">
              <a:lnSpc>
                <a:spcPct val="100000"/>
              </a:lnSpc>
              <a:spcBef>
                <a:spcPts val="1200"/>
              </a:spcBef>
              <a:buClr>
                <a:srgbClr val="ADC339"/>
              </a:buClr>
              <a:buSzPct val="100000"/>
              <a:buFont typeface="Noto Sans Symbols"/>
              <a:buChar char="•"/>
            </a:pPr>
            <a:r>
              <a:rPr lang="en-US" sz="1200" b="0" i="0" u="none" strike="noStrike" cap="none" dirty="0" smtClean="0">
                <a:solidFill>
                  <a:srgbClr val="FFFFFF"/>
                </a:solidFill>
                <a:latin typeface="Arial"/>
                <a:ea typeface="Arial"/>
                <a:cs typeface="Arial"/>
                <a:sym typeface="Arial"/>
              </a:rPr>
              <a:t>Scalable runtime environment, extensible to most modern frameworks and languages running on Linux</a:t>
            </a:r>
          </a:p>
          <a:p>
            <a:pPr marL="228600" marR="0" lvl="0" indent="-228600" algn="l" rtl="0">
              <a:lnSpc>
                <a:spcPct val="100000"/>
              </a:lnSpc>
              <a:spcBef>
                <a:spcPts val="1200"/>
              </a:spcBef>
              <a:buClr>
                <a:srgbClr val="ADC339"/>
              </a:buClr>
              <a:buSzPct val="100000"/>
              <a:buFont typeface="Noto Sans Symbols"/>
              <a:buChar char="•"/>
            </a:pPr>
            <a:r>
              <a:rPr lang="en-US" sz="1200" b="0" i="0" u="none" strike="noStrike" cap="none" dirty="0" smtClean="0">
                <a:solidFill>
                  <a:srgbClr val="FFFFFF"/>
                </a:solidFill>
                <a:latin typeface="Arial"/>
                <a:ea typeface="Arial"/>
                <a:cs typeface="Arial"/>
                <a:sym typeface="Arial"/>
              </a:rPr>
              <a:t>Instant expansion or upgrade with no downtime</a:t>
            </a:r>
          </a:p>
          <a:p>
            <a:pPr marL="228600" marR="0" lvl="0" indent="-228600" algn="l" rtl="0">
              <a:lnSpc>
                <a:spcPct val="100000"/>
              </a:lnSpc>
              <a:spcBef>
                <a:spcPts val="1200"/>
              </a:spcBef>
              <a:buClr>
                <a:srgbClr val="ADC339"/>
              </a:buClr>
              <a:buSzPct val="100000"/>
              <a:buFont typeface="Noto Sans Symbols"/>
              <a:buChar char="•"/>
            </a:pPr>
            <a:r>
              <a:rPr lang="en-US" sz="1200" b="0" i="0" u="none" strike="noStrike" cap="none" dirty="0" smtClean="0">
                <a:solidFill>
                  <a:srgbClr val="FFFFFF"/>
                </a:solidFill>
                <a:latin typeface="Arial"/>
                <a:ea typeface="Arial"/>
                <a:cs typeface="Arial"/>
                <a:sym typeface="Arial"/>
              </a:rPr>
              <a:t>Deploy, scale and manage applications with </a:t>
            </a:r>
            <a:r>
              <a:rPr lang="en-US" sz="1200" b="0" i="0" u="none" strike="noStrike" cap="none" dirty="0" err="1" smtClean="0">
                <a:solidFill>
                  <a:srgbClr val="FFFFFF"/>
                </a:solidFill>
                <a:latin typeface="Arial"/>
                <a:ea typeface="Arial"/>
                <a:cs typeface="Arial"/>
                <a:sym typeface="Arial"/>
              </a:rPr>
              <a:t>bindable</a:t>
            </a:r>
            <a:r>
              <a:rPr lang="en-US" sz="1200" b="0" i="0" u="none" strike="noStrike" cap="none" dirty="0" smtClean="0">
                <a:solidFill>
                  <a:srgbClr val="FFFFFF"/>
                </a:solidFill>
                <a:latin typeface="Arial"/>
                <a:ea typeface="Arial"/>
                <a:cs typeface="Arial"/>
                <a:sym typeface="Arial"/>
              </a:rPr>
              <a:t> services using simplified semantics and APIs</a:t>
            </a:r>
          </a:p>
          <a:p>
            <a:pPr>
              <a:buClr>
                <a:schemeClr val="dk1"/>
              </a:buClr>
              <a:buSzPct val="25000"/>
            </a:pPr>
            <a:endParaRPr lang="en-US" dirty="0">
              <a:latin typeface="Calibri"/>
              <a:ea typeface="Calibri"/>
              <a:cs typeface="Calibri"/>
              <a:sym typeface="Calibri"/>
            </a:endParaRPr>
          </a:p>
          <a:p>
            <a:pPr>
              <a:buClr>
                <a:schemeClr val="dk1"/>
              </a:buClr>
              <a:buSzPct val="25000"/>
            </a:pPr>
            <a:endParaRPr dirty="0">
              <a:latin typeface="Calibri"/>
              <a:ea typeface="Calibri"/>
              <a:cs typeface="Calibri"/>
              <a:sym typeface="Calibri"/>
            </a:endParaRPr>
          </a:p>
        </p:txBody>
      </p:sp>
      <p:sp>
        <p:nvSpPr>
          <p:cNvPr id="396" name="Shape 396"/>
          <p:cNvSpPr txBox="1">
            <a:spLocks noGrp="1"/>
          </p:cNvSpPr>
          <p:nvPr>
            <p:ph type="sldNum" idx="12"/>
          </p:nvPr>
        </p:nvSpPr>
        <p:spPr>
          <a:xfrm>
            <a:off x="3884613" y="8685213"/>
            <a:ext cx="2971800" cy="457199"/>
          </a:xfrm>
          <a:prstGeom prst="rect">
            <a:avLst/>
          </a:prstGeom>
          <a:noFill/>
          <a:ln>
            <a:noFill/>
          </a:ln>
        </p:spPr>
        <p:txBody>
          <a:bodyPr lIns="91423" tIns="45712" rIns="91423" bIns="45712" anchor="t" anchorCtr="0">
            <a:noAutofit/>
          </a:bodyPr>
          <a:lstStyle/>
          <a:p>
            <a:pPr>
              <a:buSzPct val="25000"/>
            </a:pPr>
            <a:fld id="{00000000-1234-1234-1234-123412341234}" type="slidenum">
              <a:rPr lang="en-US" sz="1200">
                <a:latin typeface="Calibri"/>
                <a:ea typeface="Calibri"/>
                <a:cs typeface="Calibri"/>
                <a:sym typeface="Calibri"/>
              </a:rPr>
              <a:pPr>
                <a:buSzPct val="25000"/>
              </a:pPr>
              <a:t>23</a:t>
            </a:fld>
            <a:endParaRPr lang="en-US" sz="1200">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r>
              <a:rPr lang="en-US" sz="1800" b="0" i="0" u="none" strike="noStrike" cap="none" dirty="0" smtClean="0">
                <a:solidFill>
                  <a:schemeClr val="dk1"/>
                </a:solidFill>
                <a:latin typeface="Verdana"/>
                <a:ea typeface="Verdana"/>
                <a:cs typeface="Verdana"/>
                <a:sym typeface="Verdana"/>
              </a:rPr>
              <a:t>We keep the </a:t>
            </a:r>
            <a:r>
              <a:rPr lang="en-US" sz="1800" b="0" i="0" u="none" strike="noStrike" cap="none" dirty="0" err="1" smtClean="0">
                <a:solidFill>
                  <a:schemeClr val="dk1"/>
                </a:solidFill>
                <a:latin typeface="Verdana"/>
                <a:ea typeface="Verdana"/>
                <a:cs typeface="Verdana"/>
                <a:sym typeface="Verdana"/>
              </a:rPr>
              <a:t>cf</a:t>
            </a:r>
            <a:r>
              <a:rPr lang="en-US" sz="1800" b="0" i="0" u="none" strike="noStrike" cap="none" dirty="0" smtClean="0">
                <a:solidFill>
                  <a:schemeClr val="dk1"/>
                </a:solidFill>
                <a:latin typeface="Verdana"/>
                <a:ea typeface="Verdana"/>
                <a:cs typeface="Verdana"/>
                <a:sym typeface="Verdana"/>
              </a:rPr>
              <a:t> push workflow simple</a:t>
            </a:r>
            <a:r>
              <a:rPr lang="en-US" sz="1800" b="0" i="0" u="none" strike="noStrike" cap="none" baseline="0" dirty="0" smtClean="0">
                <a:solidFill>
                  <a:schemeClr val="dk1"/>
                </a:solidFill>
                <a:latin typeface="Verdana"/>
                <a:ea typeface="Verdana"/>
                <a:cs typeface="Verdana"/>
                <a:sym typeface="Verdana"/>
              </a:rPr>
              <a:t> and don’t get into the details of DIEGO. We only keep the BRAIN and Cell.</a:t>
            </a:r>
          </a:p>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endParaRPr lang="en-US" sz="1800" b="0" i="0" u="none" strike="noStrike" cap="none" baseline="0" dirty="0" smtClean="0">
              <a:solidFill>
                <a:schemeClr val="dk1"/>
              </a:solidFill>
              <a:latin typeface="Verdana"/>
              <a:ea typeface="Verdana"/>
              <a:cs typeface="Verdana"/>
              <a:sym typeface="Verdana"/>
            </a:endParaRPr>
          </a:p>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endParaRPr lang="en-US" sz="1800" b="0" i="0" u="none" strike="noStrike" cap="none" dirty="0" smtClean="0">
              <a:solidFill>
                <a:schemeClr val="dk1"/>
              </a:solidFill>
              <a:latin typeface="Verdana"/>
              <a:ea typeface="Verdana"/>
              <a:cs typeface="Verdana"/>
              <a:sym typeface="Verdana"/>
            </a:endParaRPr>
          </a:p>
          <a:p>
            <a:pPr marL="0" marR="0" lvl="0" indent="0" algn="l" rtl="0">
              <a:spcBef>
                <a:spcPts val="0"/>
              </a:spcBef>
              <a:buClr>
                <a:schemeClr val="dk1"/>
              </a:buClr>
              <a:buSzPct val="25000"/>
              <a:buFont typeface="Arial"/>
              <a:buNone/>
            </a:pPr>
            <a:endParaRPr lang="en-US" sz="1800" b="1" i="0" u="none" strike="noStrike" cap="none" dirty="0" smtClean="0">
              <a:solidFill>
                <a:schemeClr val="dk1"/>
              </a:solidFill>
              <a:latin typeface="Verdana"/>
              <a:ea typeface="Verdana"/>
              <a:cs typeface="Verdana"/>
              <a:sym typeface="Verdana"/>
            </a:endParaRPr>
          </a:p>
          <a:p>
            <a:pPr marL="0" marR="0" lvl="0" indent="0" algn="l" rtl="0">
              <a:spcBef>
                <a:spcPts val="0"/>
              </a:spcBef>
              <a:buClr>
                <a:schemeClr val="dk1"/>
              </a:buClr>
              <a:buSzPct val="25000"/>
              <a:buFont typeface="Arial"/>
              <a:buNone/>
            </a:pPr>
            <a:r>
              <a:rPr lang="en-US" sz="1800" b="1" i="0" u="none" strike="noStrike" cap="none" dirty="0" smtClean="0">
                <a:solidFill>
                  <a:schemeClr val="dk1"/>
                </a:solidFill>
                <a:latin typeface="Verdana"/>
                <a:ea typeface="Verdana"/>
                <a:cs typeface="Verdana"/>
                <a:sym typeface="Verdana"/>
              </a:rPr>
              <a:t>Cloud Foundry </a:t>
            </a:r>
            <a:r>
              <a:rPr lang="en-US" sz="1800" b="1" i="0" u="none" strike="noStrike" cap="none" dirty="0" err="1" smtClean="0">
                <a:solidFill>
                  <a:schemeClr val="dk1"/>
                </a:solidFill>
                <a:latin typeface="Verdana"/>
                <a:ea typeface="Verdana"/>
                <a:cs typeface="Verdana"/>
                <a:sym typeface="Verdana"/>
              </a:rPr>
              <a:t>PaaS</a:t>
            </a:r>
            <a:r>
              <a:rPr lang="en-US" sz="1800" b="1" i="0" u="none" strike="noStrike" cap="none" dirty="0" smtClean="0">
                <a:solidFill>
                  <a:schemeClr val="dk1"/>
                </a:solidFill>
                <a:latin typeface="Verdana"/>
                <a:ea typeface="Verdana"/>
                <a:cs typeface="Verdana"/>
                <a:sym typeface="Verdana"/>
              </a:rPr>
              <a:t> – Pushing an Application with Diego</a:t>
            </a:r>
          </a:p>
          <a:p>
            <a:pPr marL="0" marR="0" lvl="0" indent="0" algn="l" rtl="0">
              <a:spcBef>
                <a:spcPts val="1200"/>
              </a:spcBef>
              <a:buClr>
                <a:schemeClr val="dk1"/>
              </a:buClr>
              <a:buSzPct val="25000"/>
              <a:buFont typeface="Arial"/>
              <a:buNone/>
            </a:pPr>
            <a:r>
              <a:rPr lang="en-US" sz="1400" b="1" i="0" u="none" strike="noStrike" cap="none" dirty="0" smtClean="0">
                <a:solidFill>
                  <a:schemeClr val="dk1"/>
                </a:solidFill>
                <a:latin typeface="Verdana"/>
                <a:ea typeface="Verdana"/>
                <a:cs typeface="Verdana"/>
                <a:sym typeface="Verdana"/>
              </a:rPr>
              <a:t>App deployment: what has changed? </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	1- Domain specific (notion of apps) -&gt; Abstractions (notions of LRPs and Tasks). App staging is a Task. App start is launching a LRP.</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	2- Platform specific (</a:t>
            </a:r>
            <a:r>
              <a:rPr lang="en-US" sz="1400" b="0" i="0" u="none" strike="noStrike" cap="none" dirty="0" err="1" smtClean="0">
                <a:solidFill>
                  <a:schemeClr val="dk1"/>
                </a:solidFill>
                <a:latin typeface="Verdana"/>
                <a:ea typeface="Verdana"/>
                <a:cs typeface="Verdana"/>
                <a:sym typeface="Verdana"/>
              </a:rPr>
              <a:t>linux</a:t>
            </a:r>
            <a:r>
              <a:rPr lang="en-US" sz="1400" b="0" i="0" u="none" strike="noStrike" cap="none" dirty="0" smtClean="0">
                <a:solidFill>
                  <a:schemeClr val="dk1"/>
                </a:solidFill>
                <a:latin typeface="Verdana"/>
                <a:ea typeface="Verdana"/>
                <a:cs typeface="Verdana"/>
                <a:sym typeface="Verdana"/>
              </a:rPr>
              <a:t>) -&gt; Supporting multi platform (Windows &amp; Linux) enabling running also .NET apps, thanks to our new Container implementation: Garden</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		What’s more, there is a 3</a:t>
            </a:r>
            <a:r>
              <a:rPr lang="en-US" sz="1400" b="0" i="0" u="none" strike="noStrike" cap="none" baseline="30000" dirty="0" smtClean="0">
                <a:solidFill>
                  <a:schemeClr val="dk1"/>
                </a:solidFill>
                <a:latin typeface="Verdana"/>
                <a:ea typeface="Verdana"/>
                <a:cs typeface="Verdana"/>
                <a:sym typeface="Verdana"/>
              </a:rPr>
              <a:t>rd</a:t>
            </a:r>
            <a:r>
              <a:rPr lang="en-US" sz="1400" b="0" i="0" u="none" strike="noStrike" cap="none" dirty="0" smtClean="0">
                <a:solidFill>
                  <a:schemeClr val="dk1"/>
                </a:solidFill>
                <a:latin typeface="Verdana"/>
                <a:ea typeface="Verdana"/>
                <a:cs typeface="Verdana"/>
                <a:sym typeface="Verdana"/>
              </a:rPr>
              <a:t> workflow supported: </a:t>
            </a:r>
            <a:r>
              <a:rPr lang="en-US" sz="1400" b="0" i="0" u="none" strike="noStrike" cap="none" dirty="0" err="1" smtClean="0">
                <a:solidFill>
                  <a:schemeClr val="dk1"/>
                </a:solidFill>
                <a:latin typeface="Verdana"/>
                <a:ea typeface="Verdana"/>
                <a:cs typeface="Verdana"/>
                <a:sym typeface="Verdana"/>
              </a:rPr>
              <a:t>Docker</a:t>
            </a:r>
            <a:r>
              <a:rPr lang="en-US" sz="1400" b="0" i="0" u="none" strike="noStrike" cap="none" dirty="0" smtClean="0">
                <a:solidFill>
                  <a:schemeClr val="dk1"/>
                </a:solidFill>
                <a:latin typeface="Verdana"/>
                <a:ea typeface="Verdana"/>
                <a:cs typeface="Verdana"/>
                <a:sym typeface="Verdana"/>
              </a:rPr>
              <a:t> on Linux</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	3- New Auction-based workload scheduler: Cloud Controller no longer in charge of deciding where AIs are spun up. Auctioneer manages the process running an auction, making it more optimized.</a:t>
            </a:r>
          </a:p>
          <a:p>
            <a:pPr marL="0" marR="0" lvl="0" indent="0" algn="l" rtl="0">
              <a:spcBef>
                <a:spcPts val="1200"/>
              </a:spcBef>
              <a:buClr>
                <a:schemeClr val="dk1"/>
              </a:buClr>
              <a:buSzPct val="25000"/>
              <a:buFont typeface="Arial"/>
              <a:buNone/>
            </a:pPr>
            <a:endParaRPr lang="en-US" sz="1400" b="0" i="0" u="none" strike="noStrike" cap="none" dirty="0" smtClean="0">
              <a:solidFill>
                <a:schemeClr val="dk1"/>
              </a:solidFill>
              <a:latin typeface="Verdana"/>
              <a:ea typeface="Verdana"/>
              <a:cs typeface="Verdana"/>
              <a:sym typeface="Verdana"/>
            </a:endParaRP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With </a:t>
            </a:r>
            <a:r>
              <a:rPr lang="en-US" sz="1400" b="1" i="0" u="none" strike="noStrike" cap="none" dirty="0" smtClean="0">
                <a:solidFill>
                  <a:schemeClr val="dk1"/>
                </a:solidFill>
                <a:latin typeface="Verdana"/>
                <a:ea typeface="Verdana"/>
                <a:cs typeface="Verdana"/>
                <a:sym typeface="Verdana"/>
              </a:rPr>
              <a:t>Diego</a:t>
            </a:r>
            <a:r>
              <a:rPr lang="en-US" sz="1400" b="0" i="0" u="none" strike="noStrike" cap="none" dirty="0" smtClean="0">
                <a:solidFill>
                  <a:schemeClr val="dk1"/>
                </a:solidFill>
                <a:latin typeface="Verdana"/>
                <a:ea typeface="Verdana"/>
                <a:cs typeface="Verdana"/>
                <a:sym typeface="Verdana"/>
              </a:rPr>
              <a:t> in place, more loosely-coupled components take part in the process, stripping down the Cloud Controller from too many previous responsibilities, making it easier to maintain and evolve the entire architecture.</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The</a:t>
            </a:r>
            <a:r>
              <a:rPr lang="en-US" sz="1400" b="1" i="0" u="none" strike="noStrike" cap="none" dirty="0" smtClean="0">
                <a:solidFill>
                  <a:schemeClr val="dk1"/>
                </a:solidFill>
                <a:latin typeface="Verdana"/>
                <a:ea typeface="Verdana"/>
                <a:cs typeface="Verdana"/>
                <a:sym typeface="Verdana"/>
              </a:rPr>
              <a:t> Cloud Controller </a:t>
            </a:r>
            <a:r>
              <a:rPr lang="en-US" sz="1400" b="0" i="0" u="none" strike="noStrike" cap="none" dirty="0" smtClean="0">
                <a:solidFill>
                  <a:schemeClr val="dk1"/>
                </a:solidFill>
                <a:latin typeface="Verdana"/>
                <a:ea typeface="Verdana"/>
                <a:cs typeface="Verdana"/>
                <a:sym typeface="Verdana"/>
              </a:rPr>
              <a:t>handles the routing of client requests internally through the </a:t>
            </a:r>
            <a:r>
              <a:rPr lang="en-US" sz="1400" b="1" i="0" u="none" strike="noStrike" cap="none" dirty="0" smtClean="0">
                <a:solidFill>
                  <a:schemeClr val="dk1"/>
                </a:solidFill>
                <a:latin typeface="Verdana"/>
                <a:ea typeface="Verdana"/>
                <a:cs typeface="Verdana"/>
                <a:sym typeface="Verdana"/>
              </a:rPr>
              <a:t>Cloud Controller Bridge</a:t>
            </a:r>
            <a:r>
              <a:rPr lang="en-US" sz="1400" b="0" i="0" u="none" strike="noStrike" cap="none" dirty="0" smtClean="0">
                <a:solidFill>
                  <a:schemeClr val="dk1"/>
                </a:solidFill>
                <a:latin typeface="Verdana"/>
                <a:ea typeface="Verdana"/>
                <a:cs typeface="Verdana"/>
                <a:sym typeface="Verdana"/>
              </a:rPr>
              <a:t>. It also manages the </a:t>
            </a:r>
            <a:r>
              <a:rPr lang="en-US" sz="1400" b="0" i="0" u="none" strike="noStrike" cap="none" dirty="0" err="1" smtClean="0">
                <a:solidFill>
                  <a:schemeClr val="dk1"/>
                </a:solidFill>
                <a:latin typeface="Verdana"/>
                <a:ea typeface="Verdana"/>
                <a:cs typeface="Verdana"/>
                <a:sym typeface="Verdana"/>
              </a:rPr>
              <a:t>Blobstore</a:t>
            </a:r>
            <a:r>
              <a:rPr lang="en-US" sz="1400" b="0" i="0" u="none" strike="noStrike" cap="none" dirty="0" smtClean="0">
                <a:solidFill>
                  <a:schemeClr val="dk1"/>
                </a:solidFill>
                <a:latin typeface="Verdana"/>
                <a:ea typeface="Verdana"/>
                <a:cs typeface="Verdana"/>
                <a:sym typeface="Verdana"/>
              </a:rPr>
              <a:t> to store packages and droplets and the DB to store App Metadata and Service credentials. </a:t>
            </a:r>
            <a:r>
              <a:rPr lang="en-US" sz="1400" b="0" i="0" u="none" strike="noStrike" cap="none" dirty="0" err="1" smtClean="0">
                <a:solidFill>
                  <a:schemeClr val="dk1"/>
                </a:solidFill>
                <a:latin typeface="Verdana"/>
                <a:ea typeface="Verdana"/>
                <a:cs typeface="Verdana"/>
                <a:sym typeface="Verdana"/>
              </a:rPr>
              <a:t>Blobstore</a:t>
            </a:r>
            <a:r>
              <a:rPr lang="en-US" sz="1400" b="0" i="0" u="none" strike="noStrike" cap="none" dirty="0" smtClean="0">
                <a:solidFill>
                  <a:schemeClr val="dk1"/>
                </a:solidFill>
                <a:latin typeface="Verdana"/>
                <a:ea typeface="Verdana"/>
                <a:cs typeface="Verdana"/>
                <a:sym typeface="Verdana"/>
              </a:rPr>
              <a:t> could be internal or external, depending on the setup.</a:t>
            </a:r>
          </a:p>
          <a:p>
            <a:pPr marL="0" marR="0" lvl="0" indent="0" algn="l" rtl="0">
              <a:spcBef>
                <a:spcPts val="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A </a:t>
            </a:r>
            <a:r>
              <a:rPr lang="en-US" sz="1400" b="1" i="0" u="none" strike="noStrike" cap="none" dirty="0" smtClean="0">
                <a:solidFill>
                  <a:schemeClr val="dk1"/>
                </a:solidFill>
                <a:latin typeface="Verdana"/>
                <a:ea typeface="Verdana"/>
                <a:cs typeface="Verdana"/>
                <a:sym typeface="Verdana"/>
              </a:rPr>
              <a:t>service</a:t>
            </a:r>
            <a:r>
              <a:rPr lang="en-US" sz="1400" b="0" i="0" u="none" strike="noStrike" cap="none" dirty="0" smtClean="0">
                <a:solidFill>
                  <a:schemeClr val="dk1"/>
                </a:solidFill>
                <a:latin typeface="Verdana"/>
                <a:ea typeface="Verdana"/>
                <a:cs typeface="Verdana"/>
                <a:sym typeface="Verdana"/>
              </a:rPr>
              <a:t> </a:t>
            </a:r>
            <a:r>
              <a:rPr lang="en-US" sz="1400" b="1" i="0" u="none" strike="noStrike" cap="none" dirty="0" smtClean="0">
                <a:solidFill>
                  <a:schemeClr val="dk1"/>
                </a:solidFill>
                <a:latin typeface="Verdana"/>
                <a:ea typeface="Verdana"/>
                <a:cs typeface="Verdana"/>
                <a:sym typeface="Verdana"/>
              </a:rPr>
              <a:t>gateway</a:t>
            </a:r>
            <a:r>
              <a:rPr lang="en-US" sz="1400" b="0" i="0" u="none" strike="noStrike" cap="none" dirty="0" smtClean="0">
                <a:solidFill>
                  <a:schemeClr val="dk1"/>
                </a:solidFill>
                <a:latin typeface="Verdana"/>
                <a:ea typeface="Verdana"/>
                <a:cs typeface="Verdana"/>
                <a:sym typeface="Verdana"/>
              </a:rPr>
              <a:t> provides an interface for services (native or external).</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More in the next slide about the </a:t>
            </a:r>
            <a:r>
              <a:rPr lang="en-US" sz="1400" b="1" i="0" u="none" strike="noStrike" cap="none" dirty="0" smtClean="0">
                <a:solidFill>
                  <a:schemeClr val="dk1"/>
                </a:solidFill>
                <a:latin typeface="Verdana"/>
                <a:ea typeface="Verdana"/>
                <a:cs typeface="Verdana"/>
                <a:sym typeface="Verdana"/>
              </a:rPr>
              <a:t>Cloud Controller Bridge </a:t>
            </a:r>
            <a:r>
              <a:rPr lang="en-US" sz="1400" b="0" i="0" u="none" strike="noStrike" cap="none" dirty="0" smtClean="0">
                <a:solidFill>
                  <a:schemeClr val="dk1"/>
                </a:solidFill>
                <a:latin typeface="Verdana"/>
                <a:ea typeface="Verdana"/>
                <a:cs typeface="Verdana"/>
                <a:sym typeface="Verdana"/>
              </a:rPr>
              <a:t>(CC-Bridge), the </a:t>
            </a:r>
            <a:r>
              <a:rPr lang="en-US" sz="1400" b="1" i="0" u="none" strike="noStrike" cap="none" dirty="0" smtClean="0">
                <a:solidFill>
                  <a:schemeClr val="dk1"/>
                </a:solidFill>
                <a:latin typeface="Verdana"/>
                <a:ea typeface="Verdana"/>
                <a:cs typeface="Verdana"/>
                <a:sym typeface="Verdana"/>
              </a:rPr>
              <a:t>Bulletin Board System</a:t>
            </a:r>
            <a:r>
              <a:rPr lang="en-US" sz="1400" b="0" i="0" u="none" strike="noStrike" cap="none" dirty="0" smtClean="0">
                <a:solidFill>
                  <a:schemeClr val="dk1"/>
                </a:solidFill>
                <a:latin typeface="Verdana"/>
                <a:ea typeface="Verdana"/>
                <a:cs typeface="Verdana"/>
                <a:sym typeface="Verdana"/>
              </a:rPr>
              <a:t> (BBS) and the </a:t>
            </a:r>
            <a:r>
              <a:rPr lang="en-US" sz="1400" b="1" i="0" u="none" strike="noStrike" cap="none" dirty="0" smtClean="0">
                <a:solidFill>
                  <a:schemeClr val="dk1"/>
                </a:solidFill>
                <a:latin typeface="Verdana"/>
                <a:ea typeface="Verdana"/>
                <a:cs typeface="Verdana"/>
                <a:sym typeface="Verdana"/>
              </a:rPr>
              <a:t>Auctioneer</a:t>
            </a:r>
            <a:r>
              <a:rPr lang="en-US" sz="1400" b="0" i="0" u="none" strike="noStrike" cap="none" dirty="0" smtClean="0">
                <a:solidFill>
                  <a:schemeClr val="dk1"/>
                </a:solidFill>
                <a:latin typeface="Verdana"/>
                <a:ea typeface="Verdana"/>
                <a:cs typeface="Verdana"/>
                <a:sym typeface="Verdana"/>
              </a:rPr>
              <a:t>  in the next slide</a:t>
            </a:r>
          </a:p>
          <a:p>
            <a:pPr marL="0" marR="0" lvl="0" indent="0" algn="l" rtl="0">
              <a:spcBef>
                <a:spcPts val="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Apps run in a </a:t>
            </a:r>
            <a:r>
              <a:rPr lang="en-US" sz="1400" b="1" i="0" u="none" strike="noStrike" cap="none" dirty="0" smtClean="0">
                <a:solidFill>
                  <a:schemeClr val="dk1"/>
                </a:solidFill>
                <a:latin typeface="Verdana"/>
                <a:ea typeface="Verdana"/>
                <a:cs typeface="Verdana"/>
                <a:sym typeface="Verdana"/>
              </a:rPr>
              <a:t>CELL</a:t>
            </a:r>
            <a:r>
              <a:rPr lang="en-US" sz="1400" b="0" i="0" u="none" strike="noStrike" cap="none" dirty="0" smtClean="0">
                <a:solidFill>
                  <a:schemeClr val="dk1"/>
                </a:solidFill>
                <a:latin typeface="Verdana"/>
                <a:ea typeface="Verdana"/>
                <a:cs typeface="Verdana"/>
                <a:sym typeface="Verdana"/>
              </a:rPr>
              <a:t>, part of the new Cloud Foundry Runtime, called </a:t>
            </a:r>
            <a:r>
              <a:rPr lang="en-US" sz="1400" b="1" i="0" u="none" strike="noStrike" cap="none" dirty="0" smtClean="0">
                <a:solidFill>
                  <a:schemeClr val="dk1"/>
                </a:solidFill>
                <a:latin typeface="Verdana"/>
                <a:ea typeface="Verdana"/>
                <a:cs typeface="Verdana"/>
                <a:sym typeface="Verdana"/>
              </a:rPr>
              <a:t>Diego</a:t>
            </a:r>
          </a:p>
          <a:p>
            <a:pPr marL="0" marR="0" lvl="0" indent="0" algn="l" rtl="0">
              <a:spcBef>
                <a:spcPts val="1200"/>
              </a:spcBef>
              <a:buClr>
                <a:schemeClr val="dk1"/>
              </a:buClr>
              <a:buSzPct val="25000"/>
              <a:buFont typeface="Arial"/>
              <a:buNone/>
            </a:pPr>
            <a:r>
              <a:rPr lang="en-US" sz="1400" b="1" i="0" u="none" strike="noStrike" cap="none" dirty="0" smtClean="0">
                <a:solidFill>
                  <a:schemeClr val="dk1"/>
                </a:solidFill>
                <a:latin typeface="Verdana"/>
                <a:ea typeface="Verdana"/>
                <a:cs typeface="Verdana"/>
                <a:sym typeface="Verdana"/>
              </a:rPr>
              <a:t>Routers</a:t>
            </a:r>
            <a:r>
              <a:rPr lang="en-US" sz="1400" b="0" i="0" u="none" strike="noStrike" cap="none" dirty="0" smtClean="0">
                <a:solidFill>
                  <a:schemeClr val="dk1"/>
                </a:solidFill>
                <a:latin typeface="Verdana"/>
                <a:ea typeface="Verdana"/>
                <a:cs typeface="Verdana"/>
                <a:sym typeface="Verdana"/>
              </a:rPr>
              <a:t> manage application traffic.</a:t>
            </a:r>
          </a:p>
          <a:p>
            <a:pPr marL="0" marR="0" lvl="0" indent="0" algn="l" rtl="0">
              <a:spcBef>
                <a:spcPts val="1200"/>
              </a:spcBef>
              <a:buClr>
                <a:schemeClr val="dk1"/>
              </a:buClr>
              <a:buSzPct val="25000"/>
              <a:buFont typeface="Arial"/>
              <a:buNone/>
            </a:pPr>
            <a:r>
              <a:rPr lang="en-US" sz="1400" b="1" i="0" u="none" strike="noStrike" cap="none" dirty="0" smtClean="0">
                <a:solidFill>
                  <a:schemeClr val="dk1"/>
                </a:solidFill>
                <a:latin typeface="Verdana"/>
                <a:ea typeface="Verdana"/>
                <a:cs typeface="Verdana"/>
                <a:sym typeface="Verdana"/>
              </a:rPr>
              <a:t>Diego </a:t>
            </a:r>
            <a:r>
              <a:rPr lang="en-US" sz="1400" b="0" i="0" u="none" strike="noStrike" cap="none" dirty="0" smtClean="0">
                <a:solidFill>
                  <a:schemeClr val="dk1"/>
                </a:solidFill>
                <a:latin typeface="Verdana"/>
                <a:ea typeface="Verdana"/>
                <a:cs typeface="Verdana"/>
                <a:sym typeface="Verdana"/>
              </a:rPr>
              <a:t>handles all health management for apps (now LRPs), through a series of single-purpose components: </a:t>
            </a:r>
            <a:r>
              <a:rPr lang="en-US" sz="1400" b="0" i="0" u="none" strike="noStrike" cap="none" dirty="0" err="1" smtClean="0">
                <a:solidFill>
                  <a:schemeClr val="dk1"/>
                </a:solidFill>
                <a:latin typeface="Verdana"/>
                <a:ea typeface="Verdana"/>
                <a:cs typeface="Verdana"/>
                <a:sym typeface="Verdana"/>
              </a:rPr>
              <a:t>Nsync</a:t>
            </a:r>
            <a:r>
              <a:rPr lang="en-US" sz="1400" b="0" i="0" u="none" strike="noStrike" cap="none" dirty="0" smtClean="0">
                <a:solidFill>
                  <a:schemeClr val="dk1"/>
                </a:solidFill>
                <a:latin typeface="Verdana"/>
                <a:ea typeface="Verdana"/>
                <a:cs typeface="Verdana"/>
                <a:sym typeface="Verdana"/>
              </a:rPr>
              <a:t> (part of the CC-Bridge), BBS (part of Diego DB) and the </a:t>
            </a:r>
            <a:r>
              <a:rPr lang="en-US" sz="1400" b="0" i="0" u="none" strike="noStrike" cap="none" dirty="0" err="1" smtClean="0">
                <a:solidFill>
                  <a:schemeClr val="dk1"/>
                </a:solidFill>
                <a:latin typeface="Verdana"/>
                <a:ea typeface="Verdana"/>
                <a:cs typeface="Verdana"/>
                <a:sym typeface="Verdana"/>
              </a:rPr>
              <a:t>Converger</a:t>
            </a:r>
            <a:r>
              <a:rPr lang="en-US" sz="1400" b="0" i="0" u="none" strike="noStrike" cap="none" dirty="0" smtClean="0">
                <a:solidFill>
                  <a:schemeClr val="dk1"/>
                </a:solidFill>
                <a:latin typeface="Verdana"/>
                <a:ea typeface="Verdana"/>
                <a:cs typeface="Verdana"/>
                <a:sym typeface="Verdana"/>
              </a:rPr>
              <a:t> (part of the Diego Brain)</a:t>
            </a:r>
          </a:p>
          <a:p>
            <a:pPr marL="0" marR="0" lvl="0" indent="0" algn="l" rtl="0">
              <a:spcBef>
                <a:spcPts val="1200"/>
              </a:spcBef>
              <a:buClr>
                <a:schemeClr val="dk1"/>
              </a:buClr>
              <a:buSzPct val="25000"/>
              <a:buFont typeface="Arial"/>
              <a:buNone/>
            </a:pPr>
            <a:r>
              <a:rPr lang="en-US" sz="1400" b="1" i="0" u="none" strike="noStrike" cap="none" dirty="0" smtClean="0">
                <a:solidFill>
                  <a:schemeClr val="dk1"/>
                </a:solidFill>
                <a:latin typeface="Verdana"/>
                <a:ea typeface="Verdana"/>
                <a:cs typeface="Verdana"/>
                <a:sym typeface="Verdana"/>
              </a:rPr>
              <a:t>Apps</a:t>
            </a:r>
            <a:r>
              <a:rPr lang="en-US" sz="1400" b="0" i="0" u="none" strike="noStrike" cap="none" dirty="0" smtClean="0">
                <a:solidFill>
                  <a:schemeClr val="dk1"/>
                </a:solidFill>
                <a:latin typeface="Verdana"/>
                <a:ea typeface="Verdana"/>
                <a:cs typeface="Verdana"/>
                <a:sym typeface="Verdana"/>
              </a:rPr>
              <a:t> are accessed directly through the router while web and CLI clients (e.g., </a:t>
            </a:r>
            <a:r>
              <a:rPr lang="en-US" sz="1400" b="0" i="0" u="none" strike="noStrike" cap="none" dirty="0" err="1" smtClean="0">
                <a:solidFill>
                  <a:schemeClr val="dk1"/>
                </a:solidFill>
                <a:latin typeface="Verdana"/>
                <a:ea typeface="Verdana"/>
                <a:cs typeface="Verdana"/>
                <a:sym typeface="Verdana"/>
              </a:rPr>
              <a:t>vmc</a:t>
            </a:r>
            <a:r>
              <a:rPr lang="en-US" sz="1400" b="0" i="0" u="none" strike="noStrike" cap="none" dirty="0" smtClean="0">
                <a:solidFill>
                  <a:schemeClr val="dk1"/>
                </a:solidFill>
                <a:latin typeface="Verdana"/>
                <a:ea typeface="Verdana"/>
                <a:cs typeface="Verdana"/>
                <a:sym typeface="Verdana"/>
              </a:rPr>
              <a:t>, STS) access Cloud Controller via </a:t>
            </a:r>
            <a:r>
              <a:rPr lang="en-US" sz="1400" b="0" i="0" u="none" strike="noStrike" cap="none" dirty="0" err="1" smtClean="0">
                <a:solidFill>
                  <a:schemeClr val="dk1"/>
                </a:solidFill>
                <a:latin typeface="Verdana"/>
                <a:ea typeface="Verdana"/>
                <a:cs typeface="Verdana"/>
                <a:sym typeface="Verdana"/>
              </a:rPr>
              <a:t>RESTful</a:t>
            </a:r>
            <a:r>
              <a:rPr lang="en-US" sz="1400" b="0" i="0" u="none" strike="noStrike" cap="none" dirty="0" smtClean="0">
                <a:solidFill>
                  <a:schemeClr val="dk1"/>
                </a:solidFill>
                <a:latin typeface="Verdana"/>
                <a:ea typeface="Verdana"/>
                <a:cs typeface="Verdana"/>
                <a:sym typeface="Verdana"/>
              </a:rPr>
              <a:t> services.</a:t>
            </a:r>
          </a:p>
          <a:p>
            <a:pPr marL="0" marR="0" lvl="0" indent="0" algn="l" rtl="0">
              <a:spcBef>
                <a:spcPts val="1200"/>
              </a:spcBef>
              <a:buClr>
                <a:schemeClr val="dk1"/>
              </a:buClr>
              <a:buSzPct val="25000"/>
              <a:buFont typeface="Arial"/>
              <a:buNone/>
            </a:pPr>
            <a:endParaRPr lang="en-US" sz="1400" b="0" i="0" u="none" strike="noStrike" cap="none" dirty="0">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41124482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previous slide we bundle many actions into</a:t>
            </a:r>
            <a:r>
              <a:rPr lang="en-US" baseline="0" dirty="0" smtClean="0"/>
              <a:t> one animated slide. Here we have the opportunity to briefly talked about services. </a:t>
            </a:r>
            <a:endParaRPr lang="en-US" dirty="0" smtClean="0"/>
          </a:p>
          <a:p>
            <a:endParaRPr lang="en-US" dirty="0" smtClean="0"/>
          </a:p>
          <a:p>
            <a:r>
              <a:rPr lang="en-US" dirty="0" smtClean="0"/>
              <a:t>Note: We’re talking about creating and biding</a:t>
            </a:r>
            <a:r>
              <a:rPr lang="en-US" baseline="0" dirty="0" smtClean="0"/>
              <a:t> service but there was no formal introduction of services prior to this slide. We did talk on the service marketplace, so let’s keep it brief. </a:t>
            </a:r>
          </a:p>
          <a:p>
            <a:endParaRPr lang="en-US" baseline="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25</a:t>
            </a:fld>
            <a:endParaRPr lang="en-US"/>
          </a:p>
        </p:txBody>
      </p:sp>
    </p:spTree>
    <p:extLst>
      <p:ext uri="{BB962C8B-B14F-4D97-AF65-F5344CB8AC3E}">
        <p14:creationId xmlns:p14="http://schemas.microsoft.com/office/powerpoint/2010/main" val="2195207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Shape 1246"/>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47" name="Shape 1247"/>
          <p:cNvSpPr txBox="1">
            <a:spLocks noGrp="1"/>
          </p:cNvSpPr>
          <p:nvPr>
            <p:ph type="body" idx="1"/>
          </p:nvPr>
        </p:nvSpPr>
        <p:spPr>
          <a:xfrm>
            <a:off x="295170" y="2972429"/>
            <a:ext cx="6267600" cy="5793600"/>
          </a:xfrm>
          <a:prstGeom prst="rect">
            <a:avLst/>
          </a:prstGeom>
          <a:noFill/>
          <a:ln>
            <a:noFill/>
          </a:ln>
        </p:spPr>
        <p:txBody>
          <a:bodyPr lIns="0" tIns="0" rIns="0" bIns="0" anchor="t" anchorCtr="0">
            <a:noAutofit/>
          </a:bodyPr>
          <a:lstStyle/>
          <a:p>
            <a:pPr marL="0" marR="0" lvl="0" indent="0" algn="l" rtl="0">
              <a:spcBef>
                <a:spcPts val="0"/>
              </a:spcBef>
              <a:buClr>
                <a:schemeClr val="dk1"/>
              </a:buClr>
              <a:buSzPct val="25000"/>
              <a:buFont typeface="Arial"/>
              <a:buNone/>
            </a:pPr>
            <a:r>
              <a:rPr lang="en-US" sz="1100" b="0" i="0" u="none" strike="noStrike" cap="none" dirty="0" smtClean="0">
                <a:solidFill>
                  <a:schemeClr val="dk1"/>
                </a:solidFill>
                <a:latin typeface="Verdana"/>
                <a:ea typeface="Verdana"/>
                <a:cs typeface="Verdana"/>
                <a:sym typeface="Verdana"/>
              </a:rPr>
              <a:t>The </a:t>
            </a:r>
            <a:r>
              <a:rPr lang="en-US" sz="1100" b="0" i="0" u="none" strike="noStrike" cap="none" dirty="0" err="1" smtClean="0">
                <a:solidFill>
                  <a:schemeClr val="dk1"/>
                </a:solidFill>
                <a:latin typeface="Verdana"/>
                <a:ea typeface="Verdana"/>
                <a:cs typeface="Verdana"/>
                <a:sym typeface="Verdana"/>
              </a:rPr>
              <a:t>purpse</a:t>
            </a:r>
            <a:r>
              <a:rPr lang="en-US" sz="1100" b="0" i="0" u="none" strike="noStrike" cap="none" dirty="0" smtClean="0">
                <a:solidFill>
                  <a:schemeClr val="dk1"/>
                </a:solidFill>
                <a:latin typeface="Verdana"/>
                <a:ea typeface="Verdana"/>
                <a:cs typeface="Verdana"/>
                <a:sym typeface="Verdana"/>
              </a:rPr>
              <a:t> is to simple explain our staging process and introduce </a:t>
            </a:r>
            <a:r>
              <a:rPr lang="en-US" sz="1100" b="0" i="0" u="none" strike="noStrike" cap="none" dirty="0" err="1" smtClean="0">
                <a:solidFill>
                  <a:schemeClr val="dk1"/>
                </a:solidFill>
                <a:latin typeface="Verdana"/>
                <a:ea typeface="Verdana"/>
                <a:cs typeface="Verdana"/>
                <a:sym typeface="Verdana"/>
              </a:rPr>
              <a:t>buildpacks</a:t>
            </a:r>
            <a:r>
              <a:rPr lang="en-US" sz="1100" b="0" i="0" u="none" strike="noStrike" cap="none" dirty="0" smtClean="0">
                <a:solidFill>
                  <a:schemeClr val="dk1"/>
                </a:solidFill>
                <a:latin typeface="Verdana"/>
                <a:ea typeface="Verdana"/>
                <a:cs typeface="Verdana"/>
                <a:sym typeface="Verdana"/>
              </a:rPr>
              <a:t>. We’re not getting into the details of DIEGO.</a:t>
            </a:r>
          </a:p>
          <a:p>
            <a:pPr marL="0" marR="0" lvl="0" indent="0" algn="l" rtl="0">
              <a:spcBef>
                <a:spcPts val="0"/>
              </a:spcBef>
              <a:buClr>
                <a:schemeClr val="dk1"/>
              </a:buClr>
              <a:buSzPct val="25000"/>
              <a:buFont typeface="Arial"/>
              <a:buNone/>
            </a:pPr>
            <a:endParaRPr lang="en-US" sz="1100" b="0" i="0" u="none" strike="noStrike" cap="none" dirty="0" smtClean="0">
              <a:solidFill>
                <a:schemeClr val="dk1"/>
              </a:solidFill>
              <a:latin typeface="Verdana"/>
              <a:ea typeface="Verdana"/>
              <a:cs typeface="Verdana"/>
              <a:sym typeface="Verdana"/>
            </a:endParaRPr>
          </a:p>
          <a:p>
            <a:pPr marL="0" marR="0" lvl="0" indent="0" algn="l" rtl="0">
              <a:spcBef>
                <a:spcPts val="0"/>
              </a:spcBef>
              <a:buClr>
                <a:schemeClr val="dk1"/>
              </a:buClr>
              <a:buSzPct val="25000"/>
              <a:buFont typeface="Arial"/>
              <a:buNone/>
            </a:pPr>
            <a:r>
              <a:rPr lang="en-US" sz="1100" b="0" i="0" u="none" strike="noStrike" cap="none" dirty="0" smtClean="0">
                <a:solidFill>
                  <a:schemeClr val="dk1"/>
                </a:solidFill>
                <a:latin typeface="Verdana"/>
                <a:ea typeface="Verdana"/>
                <a:cs typeface="Verdana"/>
                <a:sym typeface="Verdana"/>
              </a:rPr>
              <a:t>https://</a:t>
            </a:r>
            <a:r>
              <a:rPr lang="en-US" sz="1100" b="0" i="0" u="none" strike="noStrike" cap="none" dirty="0" err="1" smtClean="0">
                <a:solidFill>
                  <a:schemeClr val="dk1"/>
                </a:solidFill>
                <a:latin typeface="Verdana"/>
                <a:ea typeface="Verdana"/>
                <a:cs typeface="Verdana"/>
                <a:sym typeface="Verdana"/>
              </a:rPr>
              <a:t>github.com</a:t>
            </a:r>
            <a:r>
              <a:rPr lang="en-US" sz="1100" b="0" i="0" u="none" strike="noStrike" cap="none" dirty="0" smtClean="0">
                <a:solidFill>
                  <a:schemeClr val="dk1"/>
                </a:solidFill>
                <a:latin typeface="Verdana"/>
                <a:ea typeface="Verdana"/>
                <a:cs typeface="Verdana"/>
                <a:sym typeface="Verdana"/>
              </a:rPr>
              <a:t>/</a:t>
            </a:r>
            <a:r>
              <a:rPr lang="en-US" sz="1100" b="0" i="0" u="none" strike="noStrike" cap="none" dirty="0" err="1" smtClean="0">
                <a:solidFill>
                  <a:schemeClr val="dk1"/>
                </a:solidFill>
                <a:latin typeface="Verdana"/>
                <a:ea typeface="Verdana"/>
                <a:cs typeface="Verdana"/>
                <a:sym typeface="Verdana"/>
              </a:rPr>
              <a:t>cloudfoundry</a:t>
            </a:r>
            <a:r>
              <a:rPr lang="en-US" sz="1100" b="0" i="0" u="none" strike="noStrike" cap="none" dirty="0" smtClean="0">
                <a:solidFill>
                  <a:schemeClr val="dk1"/>
                </a:solidFill>
                <a:latin typeface="Verdana"/>
                <a:ea typeface="Verdana"/>
                <a:cs typeface="Verdana"/>
                <a:sym typeface="Verdana"/>
              </a:rPr>
              <a:t>-incubator/</a:t>
            </a:r>
            <a:r>
              <a:rPr lang="en-US" sz="1100" b="0" i="0" u="none" strike="noStrike" cap="none" dirty="0" err="1" smtClean="0">
                <a:solidFill>
                  <a:schemeClr val="dk1"/>
                </a:solidFill>
                <a:latin typeface="Verdana"/>
                <a:ea typeface="Verdana"/>
                <a:cs typeface="Verdana"/>
                <a:sym typeface="Verdana"/>
              </a:rPr>
              <a:t>diego-design-notes#app-lifecycles</a:t>
            </a:r>
            <a:endParaRPr sz="1100" b="0" i="0" u="none" strike="noStrike" cap="none" dirty="0">
              <a:solidFill>
                <a:schemeClr val="dk1"/>
              </a:solidFill>
              <a:latin typeface="Verdana"/>
              <a:ea typeface="Verdana"/>
              <a:cs typeface="Verdana"/>
              <a:sym typeface="Verdana"/>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Introduction to </a:t>
            </a:r>
            <a:r>
              <a:rPr lang="en-US" dirty="0" err="1" smtClean="0"/>
              <a:t>buildpacks</a:t>
            </a:r>
            <a:endParaRPr lang="en-US" dirty="0" smtClean="0"/>
          </a:p>
          <a:p>
            <a:endParaRPr lang="en-US" dirty="0" smtClean="0"/>
          </a:p>
          <a:p>
            <a:r>
              <a:rPr lang="en-US" dirty="0" smtClean="0"/>
              <a:t>Here</a:t>
            </a:r>
            <a:r>
              <a:rPr lang="en-US" baseline="0" dirty="0" smtClean="0"/>
              <a:t> we can compare and contrast with other container solutions like </a:t>
            </a:r>
            <a:r>
              <a:rPr lang="en-US" baseline="0" dirty="0" err="1" smtClean="0"/>
              <a:t>docker</a:t>
            </a:r>
            <a:r>
              <a:rPr lang="en-US" baseline="0" dirty="0" smtClean="0"/>
              <a:t>. We can bring up the advantages on the fact the container is built on the fly and that the </a:t>
            </a:r>
            <a:r>
              <a:rPr lang="en-US" baseline="0" dirty="0" err="1" smtClean="0"/>
              <a:t>buildpack</a:t>
            </a:r>
            <a:r>
              <a:rPr lang="en-US" baseline="0" dirty="0" smtClean="0"/>
              <a:t> provides consistency in building, updating and patching container images. Sometimes infrastructure people get’s concerned about the fact we bring our own OS images (</a:t>
            </a:r>
            <a:r>
              <a:rPr lang="en-US" baseline="0" dirty="0" err="1" smtClean="0"/>
              <a:t>stemcells</a:t>
            </a:r>
            <a:r>
              <a:rPr lang="en-US" baseline="0" dirty="0" smtClean="0"/>
              <a:t>) in regards to their “special” security and other needs. We need to find a subtle way to explain these “special” needs are often part of the problem. We should defer any detail security discussion as it can get hairy. </a:t>
            </a:r>
            <a:endParaRPr dirty="0"/>
          </a:p>
        </p:txBody>
      </p:sp>
      <p:sp>
        <p:nvSpPr>
          <p:cNvPr id="98" name="Shape 9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08" name="Shape 70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pPr>
            <a:r>
              <a:rPr lang="en-US" baseline="0" dirty="0" smtClean="0"/>
              <a:t>Before diving into BOSH we introduce the major components of the platform. Then we explain the platform infrastructure automation capabilities in the context of our structured (or opinioned) platform. The following BOSH sections would explained in more detail.  </a:t>
            </a:r>
          </a:p>
          <a:p>
            <a:pPr>
              <a:buClr>
                <a:schemeClr val="dk1"/>
              </a:buClr>
            </a:pPr>
            <a:endParaRPr lang="en-US" baseline="0" dirty="0" smtClean="0"/>
          </a:p>
          <a:p>
            <a:pPr>
              <a:buClr>
                <a:schemeClr val="dk1"/>
              </a:buClr>
            </a:pPr>
            <a:r>
              <a:rPr lang="en-US" baseline="0" dirty="0" smtClean="0"/>
              <a:t>PCF is made of 3 major components – Operations (Ops Manager), Platform Runtime (Elastic Runtime) and Services. All, mostly deployed, by BOSH</a:t>
            </a:r>
          </a:p>
          <a:p>
            <a:pPr>
              <a:buClr>
                <a:schemeClr val="dk1"/>
              </a:buClr>
            </a:pPr>
            <a:endParaRPr lang="en-US" baseline="0" dirty="0" smtClean="0"/>
          </a:p>
          <a:p>
            <a:pPr>
              <a:buClr>
                <a:schemeClr val="dk1"/>
              </a:buClr>
            </a:pPr>
            <a:r>
              <a:rPr lang="en-US" baseline="0" dirty="0" smtClean="0"/>
              <a:t>Now we’ll briefly talks about the components</a:t>
            </a:r>
            <a:endParaRPr baseline="0"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Shape 1060"/>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a:p>
        </p:txBody>
      </p:sp>
      <p:sp>
        <p:nvSpPr>
          <p:cNvPr id="1061" name="Shape 1061"/>
          <p:cNvSpPr>
            <a:spLocks noGrp="1" noRot="1" noChangeAspect="1"/>
          </p:cNvSpPr>
          <p:nvPr>
            <p:ph type="sldImg" idx="2"/>
          </p:nvPr>
        </p:nvSpPr>
        <p:spPr>
          <a:xfrm>
            <a:off x="1610876" y="686430"/>
            <a:ext cx="3692769" cy="208290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Shape 884"/>
          <p:cNvSpPr>
            <a:spLocks noGrp="1" noRot="1" noChangeAspect="1"/>
          </p:cNvSpPr>
          <p:nvPr>
            <p:ph type="sldImg" idx="2"/>
          </p:nvPr>
        </p:nvSpPr>
        <p:spPr>
          <a:xfrm>
            <a:off x="1610876" y="686430"/>
            <a:ext cx="3692769" cy="208290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85" name="Shape 885"/>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r>
              <a:rPr lang="en-US" sz="1100">
                <a:solidFill>
                  <a:schemeClr val="dk1"/>
                </a:solidFill>
                <a:latin typeface="Verdana"/>
                <a:ea typeface="Verdana"/>
                <a:cs typeface="Verdana"/>
                <a:sym typeface="Verdana"/>
              </a:rPr>
              <a:t>P  I v o  t a l                         No more ad hoc automation by Ops teams of whatever comes across the wall from developers. Predictable behaviors via contract between app and platform</a:t>
            </a:r>
          </a:p>
          <a:p>
            <a:pPr>
              <a:spcBef>
                <a:spcPts val="1189"/>
              </a:spcBef>
              <a:buClr>
                <a:schemeClr val="dk1"/>
              </a:buClr>
            </a:pPr>
            <a:endParaRPr sz="1100">
              <a:solidFill>
                <a:schemeClr val="dk1"/>
              </a:solidFill>
              <a:latin typeface="Verdana"/>
              <a:ea typeface="Verdana"/>
              <a:cs typeface="Verdana"/>
              <a:sym typeface="Verdana"/>
            </a:endParaRPr>
          </a:p>
          <a:p>
            <a:pPr>
              <a:spcBef>
                <a:spcPts val="1189"/>
              </a:spcBef>
              <a:buClr>
                <a:schemeClr val="lt2"/>
              </a:buClr>
              <a:buSzPct val="25000"/>
            </a:pPr>
            <a:r>
              <a:rPr lang="en-US" sz="1100">
                <a:solidFill>
                  <a:schemeClr val="lt2"/>
                </a:solidFill>
                <a:latin typeface="Verdana"/>
                <a:ea typeface="Verdana"/>
                <a:cs typeface="Verdana"/>
                <a:sym typeface="Verdana"/>
              </a:rPr>
              <a:t>Structured automation failure response across projects, across clouds</a:t>
            </a:r>
          </a:p>
          <a:p>
            <a:pPr marL="742883" lvl="1" indent="-290026">
              <a:spcBef>
                <a:spcPts val="594"/>
              </a:spcBef>
              <a:buClr>
                <a:schemeClr val="lt2"/>
              </a:buClr>
              <a:buSzPct val="100000"/>
              <a:buFont typeface="Arial"/>
              <a:buChar char="•"/>
            </a:pPr>
            <a:r>
              <a:rPr lang="en-US" sz="1600">
                <a:solidFill>
                  <a:schemeClr val="lt2"/>
                </a:solidFill>
                <a:latin typeface="Verdana"/>
                <a:ea typeface="Verdana"/>
                <a:cs typeface="Verdana"/>
                <a:sym typeface="Verdana"/>
              </a:rPr>
              <a:t>Predictable resource consumption (containers)</a:t>
            </a:r>
          </a:p>
          <a:p>
            <a:pPr marL="742883" lvl="1" indent="-290026">
              <a:spcBef>
                <a:spcPts val="594"/>
              </a:spcBef>
              <a:buClr>
                <a:schemeClr val="lt2"/>
              </a:buClr>
              <a:buSzPct val="100000"/>
              <a:buFont typeface="Arial"/>
              <a:buChar char="•"/>
            </a:pPr>
            <a:r>
              <a:rPr lang="en-US" sz="1600">
                <a:solidFill>
                  <a:schemeClr val="lt2"/>
                </a:solidFill>
                <a:latin typeface="Verdana"/>
                <a:ea typeface="Verdana"/>
                <a:cs typeface="Verdana"/>
                <a:sym typeface="Verdana"/>
              </a:rPr>
              <a:t>Self healing and recovery of apps and platform components</a:t>
            </a:r>
          </a:p>
          <a:p>
            <a:pPr marL="742883" lvl="1" indent="-290026">
              <a:spcBef>
                <a:spcPts val="594"/>
              </a:spcBef>
              <a:buClr>
                <a:schemeClr val="lt2"/>
              </a:buClr>
              <a:buSzPct val="100000"/>
              <a:buFont typeface="Arial"/>
              <a:buChar char="•"/>
            </a:pPr>
            <a:r>
              <a:rPr lang="en-US" sz="1600">
                <a:solidFill>
                  <a:schemeClr val="lt2"/>
                </a:solidFill>
                <a:latin typeface="Verdana"/>
                <a:ea typeface="Verdana"/>
                <a:cs typeface="Verdana"/>
                <a:sym typeface="Verdana"/>
              </a:rPr>
              <a:t>Orchestrate and manage containers</a:t>
            </a:r>
          </a:p>
          <a:p>
            <a:pPr marL="742883" lvl="1" indent="-290026">
              <a:spcBef>
                <a:spcPts val="594"/>
              </a:spcBef>
              <a:buClr>
                <a:schemeClr val="lt2"/>
              </a:buClr>
              <a:buSzPct val="100000"/>
              <a:buFont typeface="Arial"/>
              <a:buChar char="•"/>
            </a:pPr>
            <a:r>
              <a:rPr lang="en-US" sz="1600">
                <a:solidFill>
                  <a:schemeClr val="lt2"/>
                </a:solidFill>
                <a:latin typeface="Verdana"/>
                <a:ea typeface="Verdana"/>
                <a:cs typeface="Verdana"/>
                <a:sym typeface="Verdana"/>
              </a:rPr>
              <a:t>Platform independently upgradeable from its applications</a:t>
            </a:r>
          </a:p>
          <a:p>
            <a:pPr>
              <a:spcBef>
                <a:spcPts val="1189"/>
              </a:spcBef>
              <a:buClr>
                <a:schemeClr val="dk1"/>
              </a:buClr>
            </a:pPr>
            <a:endParaRPr sz="1100">
              <a:solidFill>
                <a:schemeClr val="dk1"/>
              </a:solidFill>
              <a:latin typeface="Verdana"/>
              <a:ea typeface="Verdana"/>
              <a:cs typeface="Verdana"/>
              <a:sym typeface="Verdana"/>
            </a:endParaRPr>
          </a:p>
        </p:txBody>
      </p:sp>
      <p:sp>
        <p:nvSpPr>
          <p:cNvPr id="886" name="Shape 886"/>
          <p:cNvSpPr txBox="1">
            <a:spLocks noGrp="1"/>
          </p:cNvSpPr>
          <p:nvPr>
            <p:ph type="sldNum" idx="12"/>
          </p:nvPr>
        </p:nvSpPr>
        <p:spPr>
          <a:xfrm>
            <a:off x="3884613" y="8685213"/>
            <a:ext cx="2971800" cy="457199"/>
          </a:xfrm>
          <a:prstGeom prst="rect">
            <a:avLst/>
          </a:prstGeom>
          <a:noFill/>
          <a:ln>
            <a:noFill/>
          </a:ln>
        </p:spPr>
        <p:txBody>
          <a:bodyPr lIns="91423" tIns="45712" rIns="91423" bIns="45712" anchor="t" anchorCtr="0">
            <a:noAutofit/>
          </a:bodyPr>
          <a:lstStyle/>
          <a:p>
            <a:pPr algn="l">
              <a:buSzPct val="25000"/>
            </a:pPr>
            <a:fld id="{00000000-1234-1234-1234-123412341234}" type="slidenum">
              <a:rPr lang="en-US" sz="1800">
                <a:solidFill>
                  <a:schemeClr val="dk1"/>
                </a:solidFill>
                <a:latin typeface="Arial"/>
                <a:ea typeface="Arial"/>
                <a:cs typeface="Arial"/>
                <a:sym typeface="Arial"/>
              </a:rPr>
              <a:pPr algn="l">
                <a:buSzPct val="25000"/>
              </a:pPr>
              <a:t>31</a:t>
            </a:fld>
            <a:endParaRPr lang="en-US" sz="1800">
              <a:solidFill>
                <a:schemeClr val="dk1"/>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1610876" y="686430"/>
            <a:ext cx="3692769" cy="208290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5" name="Shape 305"/>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r>
              <a:rPr lang="en-US" sz="1100" dirty="0">
                <a:solidFill>
                  <a:schemeClr val="dk1"/>
                </a:solidFill>
                <a:latin typeface="Verdana"/>
                <a:ea typeface="Verdana"/>
                <a:cs typeface="Verdana"/>
                <a:sym typeface="Verdana"/>
              </a:rPr>
              <a:t>A developer simply pushes their app, binds a service form a menu of services and  the platform takes over. The platform detects what type of app….get them the resources required</a:t>
            </a:r>
          </a:p>
        </p:txBody>
      </p:sp>
      <p:sp>
        <p:nvSpPr>
          <p:cNvPr id="306" name="Shape 306"/>
          <p:cNvSpPr txBox="1">
            <a:spLocks noGrp="1"/>
          </p:cNvSpPr>
          <p:nvPr>
            <p:ph type="sldNum" idx="12"/>
          </p:nvPr>
        </p:nvSpPr>
        <p:spPr>
          <a:xfrm>
            <a:off x="3884613" y="8685213"/>
            <a:ext cx="2971800" cy="457199"/>
          </a:xfrm>
          <a:prstGeom prst="rect">
            <a:avLst/>
          </a:prstGeom>
          <a:noFill/>
          <a:ln>
            <a:noFill/>
          </a:ln>
        </p:spPr>
        <p:txBody>
          <a:bodyPr lIns="91423" tIns="45712" rIns="91423" bIns="45712" anchor="t" anchorCtr="0">
            <a:noAutofit/>
          </a:bodyPr>
          <a:lstStyle/>
          <a:p>
            <a:pPr algn="l">
              <a:buSzPct val="25000"/>
            </a:pPr>
            <a:fld id="{00000000-1234-1234-1234-123412341234}" type="slidenum">
              <a:rPr lang="en-US" sz="1800">
                <a:solidFill>
                  <a:schemeClr val="dk1"/>
                </a:solidFill>
                <a:latin typeface="Arial"/>
                <a:ea typeface="Arial"/>
                <a:cs typeface="Arial"/>
                <a:sym typeface="Arial"/>
              </a:rPr>
              <a:pPr algn="l">
                <a:buSzPct val="25000"/>
              </a:pPr>
              <a:t>32</a:t>
            </a:fld>
            <a:endParaRPr lang="en-US" sz="1800">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all of this is enforced through strict API contracts that allow you to go FAST and be safe.</a:t>
            </a:r>
          </a:p>
        </p:txBody>
      </p:sp>
      <p:sp>
        <p:nvSpPr>
          <p:cNvPr id="4" name="Slide Number Placeholder 3"/>
          <p:cNvSpPr>
            <a:spLocks noGrp="1"/>
          </p:cNvSpPr>
          <p:nvPr>
            <p:ph type="sldNum" sz="quarter" idx="10"/>
          </p:nvPr>
        </p:nvSpPr>
        <p:spPr/>
        <p:txBody>
          <a:bodyPr/>
          <a:lstStyle/>
          <a:p>
            <a:fld id="{9BEDBE90-FDBE-A44D-9062-5A5D1585D5B8}" type="slidenum">
              <a:rPr lang="en-US" smtClean="0"/>
              <a:t>5</a:t>
            </a:fld>
            <a:endParaRPr lang="en-US"/>
          </a:p>
        </p:txBody>
      </p:sp>
    </p:spTree>
    <p:extLst>
      <p:ext uri="{BB962C8B-B14F-4D97-AF65-F5344CB8AC3E}">
        <p14:creationId xmlns:p14="http://schemas.microsoft.com/office/powerpoint/2010/main" val="39727543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9"/>
        <p:cNvGrpSpPr/>
        <p:nvPr/>
      </p:nvGrpSpPr>
      <p:grpSpPr>
        <a:xfrm>
          <a:off x="0" y="0"/>
          <a:ext cx="0" cy="0"/>
          <a:chOff x="0" y="0"/>
          <a:chExt cx="0" cy="0"/>
        </a:xfrm>
      </p:grpSpPr>
      <p:sp>
        <p:nvSpPr>
          <p:cNvPr id="2120" name="Shape 2120"/>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dirty="0" smtClean="0">
                <a:solidFill>
                  <a:schemeClr val="accent5"/>
                </a:solidFill>
                <a:latin typeface="Arial"/>
                <a:ea typeface="Arial"/>
                <a:cs typeface="Arial"/>
                <a:sym typeface="Arial"/>
              </a:rPr>
              <a:t>http://</a:t>
            </a:r>
            <a:r>
              <a:rPr lang="en-US" sz="1200" b="0" i="0" u="none" strike="noStrike" cap="none" dirty="0" err="1" smtClean="0">
                <a:solidFill>
                  <a:schemeClr val="accent5"/>
                </a:solidFill>
                <a:latin typeface="Arial"/>
                <a:ea typeface="Arial"/>
                <a:cs typeface="Arial"/>
                <a:sym typeface="Arial"/>
              </a:rPr>
              <a:t>docs.cloudfoundry.com</a:t>
            </a:r>
            <a:r>
              <a:rPr lang="en-US" sz="1200" b="0" i="0" u="none" strike="noStrike" cap="none" dirty="0" smtClean="0">
                <a:solidFill>
                  <a:schemeClr val="accent5"/>
                </a:solidFill>
                <a:latin typeface="Arial"/>
                <a:ea typeface="Arial"/>
                <a:cs typeface="Arial"/>
                <a:sym typeface="Arial"/>
              </a:rPr>
              <a:t>/docs/running/architecture/services/writing-</a:t>
            </a:r>
            <a:r>
              <a:rPr lang="en-US" sz="1200" b="0" i="0" u="none" strike="noStrike" cap="none" dirty="0" err="1" smtClean="0">
                <a:solidFill>
                  <a:schemeClr val="accent5"/>
                </a:solidFill>
                <a:latin typeface="Arial"/>
                <a:ea typeface="Arial"/>
                <a:cs typeface="Arial"/>
                <a:sym typeface="Arial"/>
              </a:rPr>
              <a:t>service.html</a:t>
            </a:r>
            <a:endParaRPr lang="en-US" sz="1200" b="0" i="0" u="none" strike="noStrike" cap="none" dirty="0" smtClean="0">
              <a:solidFill>
                <a:schemeClr val="accent5"/>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cap="none" dirty="0" smtClean="0">
              <a:solidFill>
                <a:schemeClr val="accent5"/>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dirty="0" smtClean="0">
                <a:solidFill>
                  <a:schemeClr val="accent5"/>
                </a:solidFill>
                <a:latin typeface="Arial"/>
                <a:ea typeface="Arial"/>
                <a:cs typeface="Arial"/>
                <a:sym typeface="Arial"/>
              </a:rPr>
              <a:t>Find a good way to differentiate services</a:t>
            </a:r>
            <a:r>
              <a:rPr lang="en-US" sz="1200" b="0" i="0" u="none" strike="noStrike" cap="none" baseline="0" dirty="0" smtClean="0">
                <a:solidFill>
                  <a:schemeClr val="accent5"/>
                </a:solidFill>
                <a:latin typeface="Arial"/>
                <a:ea typeface="Arial"/>
                <a:cs typeface="Arial"/>
                <a:sym typeface="Arial"/>
              </a:rPr>
              <a:t> provisioned by the platform or just managed (via service brokers) by the platform.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cap="none" baseline="0" dirty="0" smtClean="0">
              <a:solidFill>
                <a:schemeClr val="accent5"/>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baseline="0" dirty="0" smtClean="0">
                <a:solidFill>
                  <a:schemeClr val="accent5"/>
                </a:solidFill>
                <a:latin typeface="Arial"/>
                <a:ea typeface="Arial"/>
                <a:cs typeface="Arial"/>
                <a:sym typeface="Arial"/>
              </a:rPr>
              <a:t>Service Broker API?</a:t>
            </a:r>
            <a:endParaRPr lang="en-US" sz="1200" b="0" i="0" u="none" strike="noStrike" cap="none" dirty="0" smtClean="0">
              <a:solidFill>
                <a:schemeClr val="accent5"/>
              </a:solidFill>
              <a:latin typeface="Arial"/>
              <a:ea typeface="Arial"/>
              <a:cs typeface="Arial"/>
              <a:sym typeface="Arial"/>
            </a:endParaRPr>
          </a:p>
          <a:p>
            <a:pPr lvl="0" rtl="0">
              <a:spcBef>
                <a:spcPts val="0"/>
              </a:spcBef>
              <a:buNone/>
            </a:pPr>
            <a:endParaRPr dirty="0"/>
          </a:p>
        </p:txBody>
      </p:sp>
      <p:sp>
        <p:nvSpPr>
          <p:cNvPr id="2121" name="Shape 2121"/>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6"/>
        <p:cNvGrpSpPr/>
        <p:nvPr/>
      </p:nvGrpSpPr>
      <p:grpSpPr>
        <a:xfrm>
          <a:off x="0" y="0"/>
          <a:ext cx="0" cy="0"/>
          <a:chOff x="0" y="0"/>
          <a:chExt cx="0" cy="0"/>
        </a:xfrm>
      </p:grpSpPr>
      <p:sp>
        <p:nvSpPr>
          <p:cNvPr id="2127" name="Shape 212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28" name="Shape 2128"/>
          <p:cNvSpPr txBox="1">
            <a:spLocks noGrp="1"/>
          </p:cNvSpPr>
          <p:nvPr>
            <p:ph type="body" idx="1"/>
          </p:nvPr>
        </p:nvSpPr>
        <p:spPr>
          <a:xfrm>
            <a:off x="295170" y="2972429"/>
            <a:ext cx="6267600" cy="5793600"/>
          </a:xfrm>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1"/>
              </a:buClr>
              <a:buSzPct val="25000"/>
              <a:buFont typeface="Arial"/>
              <a:buNone/>
            </a:pPr>
            <a:endParaRPr sz="1000" b="0" i="0" u="none" strike="noStrike" cap="none" dirty="0">
              <a:solidFill>
                <a:schemeClr val="dk1"/>
              </a:solidFill>
              <a:latin typeface="Verdana"/>
              <a:ea typeface="Verdana"/>
              <a:cs typeface="Verdana"/>
              <a:sym typeface="Verdana"/>
            </a:endParaRPr>
          </a:p>
          <a:p>
            <a:pPr marL="0" marR="0" lvl="0" indent="0" algn="l" defTabSz="914400" rtl="0" eaLnBrk="1" fontAlgn="auto" latinLnBrk="0" hangingPunct="1">
              <a:lnSpc>
                <a:spcPct val="90000"/>
              </a:lnSpc>
              <a:spcBef>
                <a:spcPts val="1200"/>
              </a:spcBef>
              <a:spcAft>
                <a:spcPts val="0"/>
              </a:spcAft>
              <a:buClr>
                <a:schemeClr val="dk1"/>
              </a:buClr>
              <a:buSzPct val="25000"/>
              <a:buFont typeface="Arial"/>
              <a:buNone/>
              <a:tabLst/>
              <a:defRPr/>
            </a:pPr>
            <a:r>
              <a:rPr lang="en-US" sz="1000" b="0" i="0" u="none" strike="noStrike" cap="none" dirty="0" smtClean="0">
                <a:solidFill>
                  <a:schemeClr val="accent5"/>
                </a:solidFill>
                <a:latin typeface="Arial"/>
                <a:ea typeface="Arial"/>
                <a:cs typeface="Arial"/>
                <a:sym typeface="Arial"/>
              </a:rPr>
              <a:t>http://</a:t>
            </a:r>
            <a:r>
              <a:rPr lang="en-US" sz="1000" b="0" i="0" u="none" strike="noStrike" cap="none" dirty="0" err="1" smtClean="0">
                <a:solidFill>
                  <a:schemeClr val="accent5"/>
                </a:solidFill>
                <a:latin typeface="Arial"/>
                <a:ea typeface="Arial"/>
                <a:cs typeface="Arial"/>
                <a:sym typeface="Arial"/>
              </a:rPr>
              <a:t>docs.cloudfoundry.com</a:t>
            </a:r>
            <a:r>
              <a:rPr lang="en-US" sz="1000" b="0" i="0" u="none" strike="noStrike" cap="none" dirty="0" smtClean="0">
                <a:solidFill>
                  <a:schemeClr val="accent5"/>
                </a:solidFill>
                <a:latin typeface="Arial"/>
                <a:ea typeface="Arial"/>
                <a:cs typeface="Arial"/>
                <a:sym typeface="Arial"/>
              </a:rPr>
              <a:t>/docs/using/services/user-</a:t>
            </a:r>
            <a:r>
              <a:rPr lang="en-US" sz="1000" b="0" i="0" u="none" strike="noStrike" cap="none" dirty="0" err="1" smtClean="0">
                <a:solidFill>
                  <a:schemeClr val="accent5"/>
                </a:solidFill>
                <a:latin typeface="Arial"/>
                <a:ea typeface="Arial"/>
                <a:cs typeface="Arial"/>
                <a:sym typeface="Arial"/>
              </a:rPr>
              <a:t>provided.html</a:t>
            </a:r>
            <a:endParaRPr lang="en-US" sz="1000" b="0" i="0" u="none" strike="noStrike" cap="none" dirty="0" smtClean="0">
              <a:solidFill>
                <a:schemeClr val="accent5"/>
              </a:solidFill>
              <a:latin typeface="Arial"/>
              <a:ea typeface="Arial"/>
              <a:cs typeface="Arial"/>
              <a:sym typeface="Arial"/>
            </a:endParaRPr>
          </a:p>
          <a:p>
            <a:pPr marL="0" marR="0" lvl="0" indent="0" algn="l" rtl="0">
              <a:lnSpc>
                <a:spcPct val="90000"/>
              </a:lnSpc>
              <a:spcBef>
                <a:spcPts val="1200"/>
              </a:spcBef>
              <a:buClr>
                <a:schemeClr val="dk1"/>
              </a:buClr>
              <a:buSzPct val="25000"/>
              <a:buFont typeface="Arial"/>
              <a:buNone/>
            </a:pPr>
            <a:endParaRPr sz="1000" b="0" i="0" u="none" strike="noStrike" cap="none" dirty="0">
              <a:solidFill>
                <a:schemeClr val="dk1"/>
              </a:solidFill>
              <a:latin typeface="Verdana"/>
              <a:ea typeface="Verdana"/>
              <a:cs typeface="Verdana"/>
              <a:sym typeface="Verdana"/>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1" defTabSz="905713">
              <a:spcBef>
                <a:spcPts val="1189"/>
              </a:spcBef>
              <a:defRPr/>
            </a:pPr>
            <a:r>
              <a:rPr lang="en-US" sz="1600" dirty="0">
                <a:latin typeface="Verdana" pitchFamily="34" charset="0"/>
                <a:cs typeface="Arial" pitchFamily="34" charset="0"/>
              </a:rPr>
              <a:t>No need to configure </a:t>
            </a:r>
            <a:r>
              <a:rPr lang="en-US" sz="1600" dirty="0" err="1">
                <a:latin typeface="Verdana" pitchFamily="34" charset="0"/>
                <a:cs typeface="Arial" pitchFamily="34" charset="0"/>
              </a:rPr>
              <a:t>VMs</a:t>
            </a:r>
            <a:r>
              <a:rPr lang="en-US" sz="1600" dirty="0">
                <a:latin typeface="Verdana" pitchFamily="34" charset="0"/>
                <a:cs typeface="Arial" pitchFamily="34" charset="0"/>
              </a:rPr>
              <a:t>, databases, </a:t>
            </a:r>
            <a:r>
              <a:rPr lang="en-US" sz="1600" dirty="0" err="1">
                <a:latin typeface="Verdana" pitchFamily="34" charset="0"/>
                <a:cs typeface="Arial" pitchFamily="34" charset="0"/>
              </a:rPr>
              <a:t>AppServers</a:t>
            </a:r>
            <a:r>
              <a:rPr lang="en-US" sz="1600" dirty="0">
                <a:latin typeface="Verdana" pitchFamily="34" charset="0"/>
                <a:cs typeface="Arial" pitchFamily="34" charset="0"/>
              </a:rPr>
              <a:t>, Load-balancers… </a:t>
            </a:r>
            <a:br>
              <a:rPr lang="en-US" sz="1600" dirty="0">
                <a:latin typeface="Verdana" pitchFamily="34" charset="0"/>
                <a:cs typeface="Arial" pitchFamily="34" charset="0"/>
              </a:rPr>
            </a:br>
            <a:endParaRPr lang="en-US" sz="1600" dirty="0">
              <a:latin typeface="Verdana" pitchFamily="34" charset="0"/>
              <a:cs typeface="Arial" pitchFamily="34" charset="0"/>
            </a:endParaRPr>
          </a:p>
          <a:p>
            <a:pPr marL="448139" lvl="1" indent="-283035"/>
            <a:r>
              <a:rPr lang="en-US" sz="1600" dirty="0">
                <a:latin typeface="Verdana" pitchFamily="34" charset="0"/>
                <a:cs typeface="Arial" pitchFamily="34" charset="0"/>
              </a:rPr>
              <a:t>Developers can focus on development and not infrastructure plumbing </a:t>
            </a:r>
          </a:p>
          <a:p>
            <a:pPr marL="448139" lvl="1" indent="-283035"/>
            <a:r>
              <a:rPr lang="en-US" sz="1600" dirty="0">
                <a:latin typeface="Verdana" pitchFamily="34" charset="0"/>
                <a:cs typeface="Arial" pitchFamily="34" charset="0"/>
              </a:rPr>
              <a:t>Separate the concerns of </a:t>
            </a:r>
            <a:r>
              <a:rPr lang="en-US" sz="1600" dirty="0" err="1">
                <a:latin typeface="Verdana" pitchFamily="34" charset="0"/>
                <a:cs typeface="Arial" pitchFamily="34" charset="0"/>
              </a:rPr>
              <a:t>AppDev</a:t>
            </a:r>
            <a:r>
              <a:rPr lang="en-US" sz="1600" dirty="0">
                <a:latin typeface="Verdana" pitchFamily="34" charset="0"/>
                <a:cs typeface="Arial" pitchFamily="34" charset="0"/>
              </a:rPr>
              <a:t> and Operations</a:t>
            </a:r>
          </a:p>
          <a:p>
            <a:pPr marL="448139" lvl="1" indent="-283035"/>
            <a:r>
              <a:rPr lang="en-US" sz="1600" dirty="0">
                <a:latin typeface="Verdana" pitchFamily="34" charset="0"/>
                <a:cs typeface="Arial" pitchFamily="34" charset="0"/>
              </a:rPr>
              <a:t>Eliminate the bottleneck of provisioning and deployment processes </a:t>
            </a:r>
          </a:p>
          <a:p>
            <a:pPr marL="448139" lvl="1" indent="-283035"/>
            <a:r>
              <a:rPr lang="en-US" sz="1600" dirty="0">
                <a:latin typeface="Verdana" pitchFamily="34" charset="0"/>
                <a:cs typeface="Arial" pitchFamily="34" charset="0"/>
              </a:rPr>
              <a:t>Make full use of investments in the “Cloud”</a:t>
            </a:r>
          </a:p>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a:buNone/>
            </a:pPr>
            <a:r>
              <a:rPr lang="en-US" dirty="0" smtClean="0"/>
              <a:t>http://</a:t>
            </a:r>
            <a:r>
              <a:rPr lang="en-US" dirty="0" err="1" smtClean="0"/>
              <a:t>bosh.io</a:t>
            </a:r>
            <a:r>
              <a:rPr lang="en-US" dirty="0" smtClean="0"/>
              <a:t>/docs</a:t>
            </a:r>
          </a:p>
          <a:p>
            <a:pPr marL="0" indent="0">
              <a:buFont typeface="Arial"/>
              <a:buNone/>
            </a:pPr>
            <a:endParaRPr lang="en-US" dirty="0" smtClean="0"/>
          </a:p>
          <a:p>
            <a:pPr marL="171450" indent="-171450">
              <a:buFont typeface="Arial"/>
              <a:buChar char="•"/>
            </a:pPr>
            <a:r>
              <a:rPr lang="en-US" dirty="0" smtClean="0"/>
              <a:t>Bosh tool (not bosh protocol) was developed to deploy </a:t>
            </a:r>
            <a:r>
              <a:rPr lang="en-US" dirty="0" err="1" smtClean="0"/>
              <a:t>cloudfoundry</a:t>
            </a:r>
            <a:r>
              <a:rPr lang="en-US" dirty="0" smtClean="0"/>
              <a:t> </a:t>
            </a:r>
          </a:p>
          <a:p>
            <a:pPr marL="171450" indent="-171450">
              <a:buFont typeface="Arial"/>
              <a:buChar char="•"/>
            </a:pPr>
            <a:r>
              <a:rPr lang="en-US" dirty="0" smtClean="0"/>
              <a:t>Can be used to deploy distributed services in general on </a:t>
            </a:r>
            <a:r>
              <a:rPr lang="en-US" dirty="0" err="1" smtClean="0"/>
              <a:t>IaaS</a:t>
            </a:r>
            <a:r>
              <a:rPr lang="en-US" dirty="0" smtClean="0"/>
              <a:t> providers</a:t>
            </a:r>
          </a:p>
          <a:p>
            <a:pPr marL="171450" indent="-171450">
              <a:buFont typeface="Arial"/>
              <a:buChar char="•"/>
            </a:pPr>
            <a:r>
              <a:rPr lang="en-US" dirty="0" smtClean="0"/>
              <a:t>Users will typically develop BOSH releases and user BOSH</a:t>
            </a:r>
            <a:r>
              <a:rPr lang="en-US" baseline="0" dirty="0" smtClean="0"/>
              <a:t> to provision / Deploy / manager that release</a:t>
            </a:r>
          </a:p>
          <a:p>
            <a:pPr marL="171450" indent="-171450">
              <a:buFont typeface="Arial"/>
              <a:buChar char="•"/>
            </a:pPr>
            <a:r>
              <a:rPr lang="en-US" baseline="0" dirty="0" err="1" smtClean="0"/>
              <a:t>Cloudfoundry</a:t>
            </a:r>
            <a:r>
              <a:rPr lang="en-US" baseline="0" dirty="0" smtClean="0"/>
              <a:t> itself has a BOSH release and Ops Managers uses BOSH </a:t>
            </a:r>
            <a:r>
              <a:rPr lang="en-US" baseline="0" dirty="0" err="1" smtClean="0"/>
              <a:t>extensivily</a:t>
            </a:r>
            <a:r>
              <a:rPr lang="en-US" baseline="0" dirty="0" smtClean="0"/>
              <a:t> to provision it</a:t>
            </a:r>
          </a:p>
          <a:p>
            <a:pPr marL="171450" indent="-171450">
              <a:buFont typeface="Arial"/>
              <a:buChar char="•"/>
            </a:pPr>
            <a:endParaRPr lang="en-US" dirty="0"/>
          </a:p>
        </p:txBody>
      </p:sp>
    </p:spTree>
    <p:extLst>
      <p:ext uri="{BB962C8B-B14F-4D97-AF65-F5344CB8AC3E}">
        <p14:creationId xmlns:p14="http://schemas.microsoft.com/office/powerpoint/2010/main" val="3448105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What is Bosh? Here we try to explain what bosh is about. Manage distributed systems over virtual infrastructure, infrastructure agnostics</a:t>
            </a:r>
            <a:r>
              <a:rPr lang="en-US" baseline="0" dirty="0" smtClean="0"/>
              <a:t> (vi Cloud Provider Interface – CPI) and a big differentiator is the continue support of the deployed distributed systems – monitoring, recovery, updates with zero downtime. </a:t>
            </a:r>
          </a:p>
          <a:p>
            <a:pPr lvl="0" rtl="0">
              <a:spcBef>
                <a:spcPts val="0"/>
              </a:spcBef>
              <a:buNone/>
            </a:pPr>
            <a:endParaRPr lang="en-US" baseline="0" dirty="0" smtClean="0"/>
          </a:p>
          <a:p>
            <a:pPr lvl="0" rtl="0">
              <a:spcBef>
                <a:spcPts val="0"/>
              </a:spcBef>
              <a:buNone/>
            </a:pPr>
            <a:r>
              <a:rPr lang="en-US" baseline="0" dirty="0" smtClean="0"/>
              <a:t>We don’t need to explain the individual components, but can highlight the fact it keeps track of the deployed system state (DB), it does work asynchronously (NATS / works) and manages the deployed system health. </a:t>
            </a:r>
            <a:endParaRPr dirty="0"/>
          </a:p>
        </p:txBody>
      </p:sp>
      <p:sp>
        <p:nvSpPr>
          <p:cNvPr id="1100" name="Shape 1100"/>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a:buNone/>
            </a:pPr>
            <a:r>
              <a:rPr lang="en-US" dirty="0" smtClean="0"/>
              <a:t>http://</a:t>
            </a:r>
            <a:r>
              <a:rPr lang="en-US" dirty="0" err="1" smtClean="0"/>
              <a:t>bosh.io</a:t>
            </a:r>
            <a:r>
              <a:rPr lang="en-US" dirty="0" smtClean="0"/>
              <a:t>/docs/</a:t>
            </a:r>
            <a:r>
              <a:rPr lang="en-US" dirty="0" err="1" smtClean="0"/>
              <a:t>problems.html</a:t>
            </a:r>
            <a:endParaRPr lang="en-US" dirty="0" smtClean="0"/>
          </a:p>
          <a:p>
            <a:pPr marL="0" indent="0">
              <a:buFont typeface="Arial"/>
              <a:buNone/>
            </a:pPr>
            <a:endParaRPr lang="en-US" dirty="0" smtClean="0"/>
          </a:p>
          <a:p>
            <a:pPr marL="0" indent="0">
              <a:buFont typeface="Arial"/>
              <a:buNone/>
            </a:pPr>
            <a:r>
              <a:rPr lang="en-US" dirty="0" err="1" smtClean="0"/>
              <a:t>Identifiability</a:t>
            </a:r>
            <a:r>
              <a:rPr lang="en-US" dirty="0" smtClean="0"/>
              <a:t> – not really</a:t>
            </a:r>
            <a:r>
              <a:rPr lang="en-US" baseline="0" dirty="0" smtClean="0"/>
              <a:t> a word</a:t>
            </a:r>
            <a:endParaRPr lang="en-US" dirty="0"/>
          </a:p>
        </p:txBody>
      </p:sp>
    </p:spTree>
    <p:extLst>
      <p:ext uri="{BB962C8B-B14F-4D97-AF65-F5344CB8AC3E}">
        <p14:creationId xmlns:p14="http://schemas.microsoft.com/office/powerpoint/2010/main" val="3448105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Shape 93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r>
              <a:rPr lang="en-US" dirty="0" smtClean="0"/>
              <a:t>Bosh is about services or distribute</a:t>
            </a:r>
            <a:r>
              <a:rPr lang="en-US" baseline="0" dirty="0" smtClean="0"/>
              <a:t> systems not machine (maybe explain bosh release a bit). </a:t>
            </a:r>
          </a:p>
          <a:p>
            <a:pPr lvl="0" rtl="0">
              <a:spcBef>
                <a:spcPts val="0"/>
              </a:spcBef>
              <a:buNone/>
            </a:pPr>
            <a:endParaRPr lang="en-US" baseline="0" dirty="0" smtClean="0"/>
          </a:p>
          <a:p>
            <a:pPr lvl="0" rtl="0">
              <a:spcBef>
                <a:spcPts val="0"/>
              </a:spcBef>
              <a:buNone/>
            </a:pPr>
            <a:r>
              <a:rPr lang="en-US" baseline="0" dirty="0" smtClean="0"/>
              <a:t>Probably a good slide to distant bosh from Chef, Puppet, Salt, </a:t>
            </a:r>
            <a:r>
              <a:rPr lang="en-US" baseline="0" dirty="0" err="1" smtClean="0"/>
              <a:t>Ansible</a:t>
            </a:r>
            <a:r>
              <a:rPr lang="en-US" baseline="0" dirty="0" smtClean="0"/>
              <a:t>. Probable not so much about how the work internally, but the fact BOSH is about a distribute system not individual VMs. And bosh is about the live of the system and not the first deployment. </a:t>
            </a:r>
            <a:endParaRPr dirty="0"/>
          </a:p>
        </p:txBody>
      </p:sp>
      <p:sp>
        <p:nvSpPr>
          <p:cNvPr id="937" name="Shape 9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a:buNone/>
            </a:pPr>
            <a:r>
              <a:rPr lang="en-US" dirty="0" smtClean="0"/>
              <a:t>http://</a:t>
            </a:r>
            <a:r>
              <a:rPr lang="en-US" dirty="0" err="1" smtClean="0"/>
              <a:t>bosh.io</a:t>
            </a:r>
            <a:r>
              <a:rPr lang="en-US" dirty="0" smtClean="0"/>
              <a:t>/docs</a:t>
            </a:r>
          </a:p>
          <a:p>
            <a:pPr marL="0" indent="0">
              <a:buFont typeface="Arial"/>
              <a:buNone/>
            </a:pPr>
            <a:endParaRPr lang="en-US" dirty="0" smtClean="0"/>
          </a:p>
          <a:p>
            <a:pPr marL="171450" indent="-171450">
              <a:buFont typeface="Arial"/>
              <a:buChar char="•"/>
            </a:pPr>
            <a:r>
              <a:rPr lang="en-US" dirty="0" smtClean="0"/>
              <a:t>http://</a:t>
            </a:r>
            <a:r>
              <a:rPr lang="en-US" dirty="0" err="1" smtClean="0"/>
              <a:t>bosh.io</a:t>
            </a:r>
            <a:r>
              <a:rPr lang="en-US" dirty="0" smtClean="0"/>
              <a:t>/docs/</a:t>
            </a:r>
            <a:r>
              <a:rPr lang="en-US" dirty="0" err="1" smtClean="0"/>
              <a:t>stemcell.html</a:t>
            </a:r>
            <a:endParaRPr lang="en-US" dirty="0" smtClean="0"/>
          </a:p>
          <a:p>
            <a:pPr marL="171450" indent="-171450">
              <a:buFont typeface="Arial"/>
              <a:buChar char="•"/>
            </a:pPr>
            <a:r>
              <a:rPr lang="en-US" dirty="0" smtClean="0"/>
              <a:t>http://</a:t>
            </a:r>
            <a:r>
              <a:rPr lang="en-US" dirty="0" err="1" smtClean="0"/>
              <a:t>bosh.io</a:t>
            </a:r>
            <a:r>
              <a:rPr lang="en-US" dirty="0" smtClean="0"/>
              <a:t>/docs/</a:t>
            </a:r>
            <a:r>
              <a:rPr lang="en-US" dirty="0" err="1" smtClean="0"/>
              <a:t>release.html</a:t>
            </a:r>
            <a:endParaRPr lang="en-US" dirty="0" smtClean="0"/>
          </a:p>
          <a:p>
            <a:pPr marL="171450" indent="-171450">
              <a:buFont typeface="Arial"/>
              <a:buChar char="•"/>
            </a:pPr>
            <a:r>
              <a:rPr lang="en-US" dirty="0" smtClean="0"/>
              <a:t>http://</a:t>
            </a:r>
            <a:r>
              <a:rPr lang="en-US" dirty="0" err="1" smtClean="0"/>
              <a:t>bosh.io</a:t>
            </a:r>
            <a:r>
              <a:rPr lang="en-US" dirty="0" smtClean="0"/>
              <a:t>/docs/</a:t>
            </a:r>
            <a:r>
              <a:rPr lang="en-US" dirty="0" err="1" smtClean="0"/>
              <a:t>deployment.html</a:t>
            </a:r>
            <a:endParaRPr lang="en-US" dirty="0" smtClean="0"/>
          </a:p>
          <a:p>
            <a:pPr marL="171450" indent="-171450">
              <a:buFont typeface="Arial"/>
              <a:buChar char="•"/>
            </a:pPr>
            <a:endParaRPr lang="en-US" dirty="0"/>
          </a:p>
        </p:txBody>
      </p:sp>
    </p:spTree>
    <p:extLst>
      <p:ext uri="{BB962C8B-B14F-4D97-AF65-F5344CB8AC3E}">
        <p14:creationId xmlns:p14="http://schemas.microsoft.com/office/powerpoint/2010/main" val="3448105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Rectangle 9"/>
          <p:cNvSpPr/>
          <p:nvPr userDrawn="1"/>
        </p:nvSpPr>
        <p:spPr>
          <a:xfrm>
            <a:off x="-89647" y="-27990"/>
            <a:ext cx="9259047" cy="5220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3" name="Title 1"/>
          <p:cNvSpPr>
            <a:spLocks noGrp="1"/>
          </p:cNvSpPr>
          <p:nvPr>
            <p:ph type="ctrTitle" hasCustomPrompt="1"/>
          </p:nvPr>
        </p:nvSpPr>
        <p:spPr>
          <a:xfrm>
            <a:off x="1134021" y="2005054"/>
            <a:ext cx="6530788" cy="1147664"/>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21" y="1586264"/>
            <a:ext cx="6110923" cy="314872"/>
          </a:xfrm>
        </p:spPr>
        <p:txBody>
          <a:bodyPr>
            <a:noAutofit/>
          </a:bodyPr>
          <a:lstStyle>
            <a:lvl1pPr marL="0" indent="0" algn="l">
              <a:buNone/>
              <a:defRPr sz="16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3315823"/>
            <a:ext cx="7881472" cy="345129"/>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1728351486"/>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normAutofit/>
          </a:bodyPr>
          <a:lstStyle>
            <a:lvl1pPr marL="0" indent="0">
              <a:spcAft>
                <a:spcPts val="600"/>
              </a:spcAft>
              <a:buNone/>
              <a:defRPr sz="1600">
                <a:solidFill>
                  <a:srgbClr val="878787"/>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a:p>
            <a:pPr lvl="0"/>
            <a:endParaRPr lang="en-US" dirty="0" smtClean="0"/>
          </a:p>
        </p:txBody>
      </p:sp>
      <p:sp>
        <p:nvSpPr>
          <p:cNvPr id="6" name="Text Placeholder 5"/>
          <p:cNvSpPr>
            <a:spLocks noGrp="1"/>
          </p:cNvSpPr>
          <p:nvPr>
            <p:ph type="body" sz="quarter" idx="10"/>
          </p:nvPr>
        </p:nvSpPr>
        <p:spPr>
          <a:xfrm>
            <a:off x="4662394" y="3832344"/>
            <a:ext cx="4070350" cy="665162"/>
          </a:xfrm>
        </p:spPr>
        <p:txBody>
          <a:bodyPr>
            <a:noAutofit/>
          </a:bodyPr>
          <a:lstStyle>
            <a:lvl1pPr marL="0" indent="0">
              <a:buNone/>
              <a:defRPr sz="1100" i="1">
                <a:solidFill>
                  <a:schemeClr val="bg1">
                    <a:lumMod val="75000"/>
                  </a:schemeClr>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smtClean="0"/>
              <a:t>Click to edit Master text style</a:t>
            </a:r>
          </a:p>
        </p:txBody>
      </p:sp>
      <p:sp>
        <p:nvSpPr>
          <p:cNvPr id="8" name="Picture Placeholder 7"/>
          <p:cNvSpPr>
            <a:spLocks noGrp="1"/>
          </p:cNvSpPr>
          <p:nvPr>
            <p:ph type="pic" sz="quarter" idx="11"/>
          </p:nvPr>
        </p:nvSpPr>
        <p:spPr>
          <a:xfrm>
            <a:off x="4662488" y="1200150"/>
            <a:ext cx="4070350" cy="2430556"/>
          </a:xfrm>
        </p:spPr>
        <p:txBody>
          <a:bodyPr/>
          <a:lstStyle/>
          <a:p>
            <a:endParaRPr lang="en-US"/>
          </a:p>
        </p:txBody>
      </p:sp>
      <p:cxnSp>
        <p:nvCxnSpPr>
          <p:cNvPr id="7" name="Straight Connector 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20943818"/>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151335"/>
            <a:ext cx="4040188" cy="7536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016580"/>
            <a:ext cx="4040188" cy="2578042"/>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6" y="1151335"/>
            <a:ext cx="4041775" cy="7536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016580"/>
            <a:ext cx="4041775" cy="2578042"/>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7" name="Straight Connector 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868244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tx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373780"/>
            <a:ext cx="9144000" cy="300461"/>
          </a:xfrm>
        </p:spPr>
        <p:txBody>
          <a:bodyPr/>
          <a:lstStyle>
            <a:lvl1pPr algn="ctr">
              <a:defRPr sz="1800" baseline="0"/>
            </a:lvl1pPr>
          </a:lstStyle>
          <a:p>
            <a:r>
              <a:rPr lang="en-US" dirty="0" smtClean="0"/>
              <a:t>CLICK TO EDIT MASTER TITLE STYLE</a:t>
            </a:r>
            <a:endParaRPr lang="en-US" dirty="0"/>
          </a:p>
        </p:txBody>
      </p:sp>
      <p:sp>
        <p:nvSpPr>
          <p:cNvPr id="9" name="Text Placeholder 8"/>
          <p:cNvSpPr>
            <a:spLocks noGrp="1"/>
          </p:cNvSpPr>
          <p:nvPr>
            <p:ph type="body" sz="quarter" idx="10"/>
          </p:nvPr>
        </p:nvSpPr>
        <p:spPr>
          <a:xfrm>
            <a:off x="1042147" y="1770529"/>
            <a:ext cx="7059706" cy="1377484"/>
          </a:xfrm>
        </p:spPr>
        <p:txBody>
          <a:bodyPr/>
          <a:lstStyle>
            <a:lvl1pPr marL="0" indent="0" algn="ctr">
              <a:buNone/>
              <a:defRPr>
                <a:solidFill>
                  <a:srgbClr val="FFFFFF"/>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Master text styles</a:t>
            </a:r>
          </a:p>
        </p:txBody>
      </p:sp>
      <p:pic>
        <p:nvPicPr>
          <p:cNvPr id="5" name="Picture 4" descr="Pattern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0847129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67234" y="-126999"/>
            <a:ext cx="9226176" cy="5285441"/>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3"/>
              </a:solidFill>
            </a:endParaRPr>
          </a:p>
        </p:txBody>
      </p:sp>
      <p:sp>
        <p:nvSpPr>
          <p:cNvPr id="2" name="Title 1"/>
          <p:cNvSpPr>
            <a:spLocks noGrp="1"/>
          </p:cNvSpPr>
          <p:nvPr>
            <p:ph type="title"/>
          </p:nvPr>
        </p:nvSpPr>
        <p:spPr>
          <a:xfrm>
            <a:off x="239056" y="465167"/>
            <a:ext cx="8516471" cy="376792"/>
          </a:xfrm>
        </p:spPr>
        <p:txBody>
          <a:bodyPr anchor="b"/>
          <a:lstStyle>
            <a:lvl1pPr algn="l">
              <a:defRPr sz="2800" b="0">
                <a:solidFill>
                  <a:srgbClr val="FFFFFF"/>
                </a:solidFill>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82176" y="1105647"/>
            <a:ext cx="9226176" cy="40378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hasCustomPrompt="1"/>
          </p:nvPr>
        </p:nvSpPr>
        <p:spPr>
          <a:xfrm>
            <a:off x="239056" y="157381"/>
            <a:ext cx="8516471" cy="229215"/>
          </a:xfrm>
        </p:spPr>
        <p:txBody>
          <a:bodyPr>
            <a:normAutofit/>
          </a:bodyPr>
          <a:lstStyle>
            <a:lvl1pPr marL="0" indent="0" algn="l">
              <a:buNone/>
              <a:defRPr sz="12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6159831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3" name="Rectangle 12"/>
          <p:cNvSpPr/>
          <p:nvPr userDrawn="1"/>
        </p:nvSpPr>
        <p:spPr>
          <a:xfrm>
            <a:off x="366059"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Rectangle 13"/>
          <p:cNvSpPr/>
          <p:nvPr userDrawn="1"/>
        </p:nvSpPr>
        <p:spPr>
          <a:xfrm>
            <a:off x="2488201"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Rectangle 14"/>
          <p:cNvSpPr/>
          <p:nvPr userDrawn="1"/>
        </p:nvSpPr>
        <p:spPr>
          <a:xfrm>
            <a:off x="4610343"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Rectangle 15"/>
          <p:cNvSpPr/>
          <p:nvPr userDrawn="1"/>
        </p:nvSpPr>
        <p:spPr>
          <a:xfrm>
            <a:off x="6732485"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233421"/>
            <a:ext cx="1948329" cy="514719"/>
          </a:xfrm>
        </p:spPr>
        <p:txBody>
          <a:bodyPr anchor="b"/>
          <a:lstStyle>
            <a:lvl1pPr marL="0" indent="0" algn="ctr">
              <a:buNone/>
              <a:defRPr sz="2400" b="1">
                <a:solidFill>
                  <a:srgbClr val="006FD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4" name="Content Placeholder 3"/>
          <p:cNvSpPr>
            <a:spLocks noGrp="1"/>
          </p:cNvSpPr>
          <p:nvPr>
            <p:ph sz="half" idx="2"/>
          </p:nvPr>
        </p:nvSpPr>
        <p:spPr>
          <a:xfrm>
            <a:off x="457200" y="1904515"/>
            <a:ext cx="1948329" cy="2578042"/>
          </a:xfrm>
        </p:spPr>
        <p:txBody>
          <a:bodyPr>
            <a:normAutofit/>
          </a:bodyPr>
          <a:lstStyle>
            <a:lvl1pPr marL="285750" marR="0" indent="-285750" algn="l" defTabSz="457200" rtl="0" eaLnBrk="1" fontAlgn="auto" latinLnBrk="0" hangingPunct="1">
              <a:lnSpc>
                <a:spcPct val="11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sp>
        <p:nvSpPr>
          <p:cNvPr id="7" name="Text Placeholder 2"/>
          <p:cNvSpPr>
            <a:spLocks noGrp="1"/>
          </p:cNvSpPr>
          <p:nvPr>
            <p:ph type="body" idx="10"/>
          </p:nvPr>
        </p:nvSpPr>
        <p:spPr>
          <a:xfrm>
            <a:off x="2548961"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8" name="Content Placeholder 3"/>
          <p:cNvSpPr>
            <a:spLocks noGrp="1"/>
          </p:cNvSpPr>
          <p:nvPr>
            <p:ph sz="half" idx="11"/>
          </p:nvPr>
        </p:nvSpPr>
        <p:spPr>
          <a:xfrm>
            <a:off x="2548961"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sp>
        <p:nvSpPr>
          <p:cNvPr id="9" name="Text Placeholder 2"/>
          <p:cNvSpPr>
            <a:spLocks noGrp="1"/>
          </p:cNvSpPr>
          <p:nvPr>
            <p:ph type="body" idx="12"/>
          </p:nvPr>
        </p:nvSpPr>
        <p:spPr>
          <a:xfrm>
            <a:off x="4655665"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10" name="Content Placeholder 3"/>
          <p:cNvSpPr>
            <a:spLocks noGrp="1"/>
          </p:cNvSpPr>
          <p:nvPr>
            <p:ph sz="half" idx="13"/>
          </p:nvPr>
        </p:nvSpPr>
        <p:spPr>
          <a:xfrm>
            <a:off x="4655665"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sp>
        <p:nvSpPr>
          <p:cNvPr id="11" name="Text Placeholder 2"/>
          <p:cNvSpPr>
            <a:spLocks noGrp="1"/>
          </p:cNvSpPr>
          <p:nvPr>
            <p:ph type="body" idx="14"/>
          </p:nvPr>
        </p:nvSpPr>
        <p:spPr>
          <a:xfrm>
            <a:off x="6732485"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12" name="Content Placeholder 3"/>
          <p:cNvSpPr>
            <a:spLocks noGrp="1"/>
          </p:cNvSpPr>
          <p:nvPr>
            <p:ph sz="half" idx="15"/>
          </p:nvPr>
        </p:nvSpPr>
        <p:spPr>
          <a:xfrm>
            <a:off x="6732485"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cxnSp>
        <p:nvCxnSpPr>
          <p:cNvPr id="17" name="Straight Connector 1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518806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9" name="Rectangle 8"/>
          <p:cNvSpPr/>
          <p:nvPr userDrawn="1"/>
        </p:nvSpPr>
        <p:spPr>
          <a:xfrm>
            <a:off x="4669118" y="-114361"/>
            <a:ext cx="4429075" cy="5285441"/>
          </a:xfrm>
          <a:prstGeom prst="rect">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3"/>
              </a:solidFill>
            </a:endParaRPr>
          </a:p>
        </p:txBody>
      </p:sp>
      <p:sp>
        <p:nvSpPr>
          <p:cNvPr id="8" name="Rectangle 7"/>
          <p:cNvSpPr/>
          <p:nvPr userDrawn="1"/>
        </p:nvSpPr>
        <p:spPr>
          <a:xfrm>
            <a:off x="-67233" y="-126999"/>
            <a:ext cx="4736352" cy="5285441"/>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3"/>
              </a:solidFill>
            </a:endParaRPr>
          </a:p>
        </p:txBody>
      </p:sp>
      <p:sp>
        <p:nvSpPr>
          <p:cNvPr id="2" name="Title 1"/>
          <p:cNvSpPr>
            <a:spLocks noGrp="1"/>
          </p:cNvSpPr>
          <p:nvPr>
            <p:ph type="title" hasCustomPrompt="1"/>
          </p:nvPr>
        </p:nvSpPr>
        <p:spPr>
          <a:xfrm>
            <a:off x="239057" y="483683"/>
            <a:ext cx="4430061" cy="414471"/>
          </a:xfrm>
        </p:spPr>
        <p:txBody>
          <a:bodyPr anchor="b"/>
          <a:lstStyle>
            <a:lvl1pPr algn="l">
              <a:defRPr sz="2800" b="0" baseline="0">
                <a:solidFill>
                  <a:srgbClr val="FFFFFF"/>
                </a:solidFill>
              </a:defRPr>
            </a:lvl1pPr>
          </a:lstStyle>
          <a:p>
            <a:r>
              <a:rPr lang="en-US" dirty="0" smtClean="0"/>
              <a:t>Click to Edit</a:t>
            </a:r>
            <a:endParaRPr lang="en-US" dirty="0"/>
          </a:p>
        </p:txBody>
      </p:sp>
      <p:sp>
        <p:nvSpPr>
          <p:cNvPr id="3" name="Picture Placeholder 2"/>
          <p:cNvSpPr>
            <a:spLocks noGrp="1"/>
          </p:cNvSpPr>
          <p:nvPr>
            <p:ph type="pic" idx="1"/>
          </p:nvPr>
        </p:nvSpPr>
        <p:spPr>
          <a:xfrm>
            <a:off x="4669118" y="1"/>
            <a:ext cx="4474881"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hasCustomPrompt="1"/>
          </p:nvPr>
        </p:nvSpPr>
        <p:spPr>
          <a:xfrm>
            <a:off x="239057" y="224620"/>
            <a:ext cx="4430062" cy="229215"/>
          </a:xfrm>
        </p:spPr>
        <p:txBody>
          <a:bodyPr>
            <a:noAutofit/>
          </a:bodyPr>
          <a:lstStyle>
            <a:lvl1pPr marL="0" indent="0" algn="l">
              <a:buNone/>
              <a:defRPr sz="10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a:t>
            </a:r>
          </a:p>
        </p:txBody>
      </p:sp>
      <p:sp>
        <p:nvSpPr>
          <p:cNvPr id="6" name="Text Placeholder 5"/>
          <p:cNvSpPr>
            <a:spLocks noGrp="1"/>
          </p:cNvSpPr>
          <p:nvPr>
            <p:ph type="body" sz="quarter" idx="10"/>
          </p:nvPr>
        </p:nvSpPr>
        <p:spPr>
          <a:xfrm>
            <a:off x="239057" y="1225718"/>
            <a:ext cx="4430061" cy="914400"/>
          </a:xfr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516978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p:nvPr userDrawn="1"/>
        </p:nvSpPr>
        <p:spPr>
          <a:xfrm>
            <a:off x="-163871" y="-65548"/>
            <a:ext cx="9447161" cy="5284838"/>
          </a:xfrm>
          <a:prstGeom prst="rect">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sp>
        <p:nvSpPr>
          <p:cNvPr id="4" name="TextBox 3"/>
          <p:cNvSpPr txBox="1"/>
          <p:nvPr userDrawn="1"/>
        </p:nvSpPr>
        <p:spPr>
          <a:xfrm>
            <a:off x="1701800" y="3094038"/>
            <a:ext cx="5689600" cy="46196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0"/>
              </a:spcBef>
              <a:spcAft>
                <a:spcPct val="0"/>
              </a:spcAft>
              <a:defRPr/>
            </a:pPr>
            <a:r>
              <a:rPr lang="en-US" dirty="0" smtClean="0">
                <a:solidFill>
                  <a:schemeClr val="accent5"/>
                </a:solidFill>
                <a:cs typeface="Arial" charset="0"/>
              </a:rPr>
              <a:t>A NEW PLATFORM </a:t>
            </a:r>
            <a:r>
              <a:rPr lang="en-US" dirty="0" smtClean="0">
                <a:solidFill>
                  <a:schemeClr val="accent1"/>
                </a:solidFill>
                <a:cs typeface="Arial" charset="0"/>
              </a:rPr>
              <a:t>FOR A NEW ERA</a:t>
            </a:r>
          </a:p>
        </p:txBody>
      </p:sp>
      <p:pic>
        <p:nvPicPr>
          <p:cNvPr id="5" name="Picture 10" descr="Pivotal_Logo_white.png"/>
          <p:cNvPicPr>
            <a:picLocks noChangeAspect="1"/>
          </p:cNvPicPr>
          <p:nvPr userDrawn="1"/>
        </p:nvPicPr>
        <p:blipFill>
          <a:blip r:embed="rId2"/>
          <a:srcRect r="5548"/>
          <a:stretch>
            <a:fillRect/>
          </a:stretch>
        </p:blipFill>
        <p:spPr bwMode="auto">
          <a:xfrm>
            <a:off x="1973263" y="1658938"/>
            <a:ext cx="5189537" cy="1260475"/>
          </a:xfrm>
          <a:prstGeom prst="rect">
            <a:avLst/>
          </a:prstGeom>
          <a:noFill/>
          <a:ln w="9525">
            <a:noFill/>
            <a:miter lim="800000"/>
            <a:headEnd/>
            <a:tailEnd/>
          </a:ln>
        </p:spPr>
      </p:pic>
    </p:spTree>
    <p:extLst>
      <p:ext uri="{BB962C8B-B14F-4D97-AF65-F5344CB8AC3E}">
        <p14:creationId xmlns:p14="http://schemas.microsoft.com/office/powerpoint/2010/main" val="14379855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6995410"/>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mp Basic with Rule">
    <p:bg>
      <p:bgPr>
        <a:solidFill>
          <a:srgbClr val="17232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320040"/>
            <a:ext cx="8229601" cy="363558"/>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57200" y="1108074"/>
            <a:ext cx="8229600" cy="3082925"/>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7" name="TextBox 6"/>
          <p:cNvSpPr txBox="1"/>
          <p:nvPr userDrawn="1"/>
        </p:nvSpPr>
        <p:spPr bwMode="gray">
          <a:xfrm>
            <a:off x="366713" y="5018449"/>
            <a:ext cx="2274887" cy="92333"/>
          </a:xfrm>
          <a:prstGeom prst="rect">
            <a:avLst/>
          </a:prstGeom>
          <a:noFill/>
        </p:spPr>
        <p:txBody>
          <a:bodyPr wrap="square" lIns="0" tIns="0" rIns="0" bIns="0" rtlCol="0">
            <a:spAutoFit/>
          </a:bodyPr>
          <a:lstStyle/>
          <a:p>
            <a:pPr algn="l"/>
            <a:r>
              <a:rPr lang="en-US" sz="600" dirty="0" smtClean="0">
                <a:solidFill>
                  <a:schemeClr val="bg1">
                    <a:lumMod val="50000"/>
                  </a:schemeClr>
                </a:solidFill>
                <a:latin typeface="Arial"/>
                <a:cs typeface="Arial"/>
              </a:rPr>
              <a:t>© Copyright 2015 Pivotal.</a:t>
            </a:r>
            <a:r>
              <a:rPr lang="en-US" sz="600" baseline="0" dirty="0" smtClean="0">
                <a:solidFill>
                  <a:schemeClr val="bg1">
                    <a:lumMod val="50000"/>
                  </a:schemeClr>
                </a:solidFill>
                <a:latin typeface="Arial"/>
                <a:cs typeface="Arial"/>
              </a:rPr>
              <a:t> </a:t>
            </a:r>
            <a:r>
              <a:rPr lang="en-US" sz="600" dirty="0" smtClean="0">
                <a:solidFill>
                  <a:schemeClr val="bg1">
                    <a:lumMod val="50000"/>
                  </a:schemeClr>
                </a:solidFill>
                <a:latin typeface="Arial"/>
                <a:cs typeface="Arial"/>
              </a:rPr>
              <a:t>All rights reserved.</a:t>
            </a:r>
            <a:endParaRPr lang="en-US" sz="600" dirty="0">
              <a:solidFill>
                <a:schemeClr val="bg1">
                  <a:lumMod val="50000"/>
                </a:schemeClr>
              </a:solidFill>
              <a:latin typeface="Arial"/>
              <a:cs typeface="Arial"/>
            </a:endParaRPr>
          </a:p>
        </p:txBody>
      </p:sp>
      <p:pic>
        <p:nvPicPr>
          <p:cNvPr id="8" name="Picture 7" descr="Pivotal_Logo_white.png"/>
          <p:cNvPicPr>
            <a:picLocks noChangeAspect="1"/>
          </p:cNvPicPr>
          <p:nvPr userDrawn="1"/>
        </p:nvPicPr>
        <p:blipFill>
          <a:blip r:embed="rId2" cstate="print"/>
          <a:stretch>
            <a:fillRect/>
          </a:stretch>
        </p:blipFill>
        <p:spPr>
          <a:xfrm>
            <a:off x="7941733" y="4713966"/>
            <a:ext cx="957262" cy="219455"/>
          </a:xfrm>
          <a:prstGeom prst="rect">
            <a:avLst/>
          </a:prstGeom>
        </p:spPr>
      </p:pic>
      <p:cxnSp>
        <p:nvCxnSpPr>
          <p:cNvPr id="9" name="Straight Connector 8"/>
          <p:cNvCxnSpPr/>
          <p:nvPr userDrawn="1"/>
        </p:nvCxnSpPr>
        <p:spPr>
          <a:xfrm>
            <a:off x="0" y="88593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6828753"/>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mp Basic without Rule">
    <p:bg>
      <p:bgPr>
        <a:solidFill>
          <a:srgbClr val="17232A"/>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5" name="TextBox 4"/>
          <p:cNvSpPr txBox="1"/>
          <p:nvPr userDrawn="1"/>
        </p:nvSpPr>
        <p:spPr bwMode="gray">
          <a:xfrm>
            <a:off x="366713" y="5018449"/>
            <a:ext cx="2274887" cy="92333"/>
          </a:xfrm>
          <a:prstGeom prst="rect">
            <a:avLst/>
          </a:prstGeom>
          <a:noFill/>
        </p:spPr>
        <p:txBody>
          <a:bodyPr wrap="square" lIns="0" tIns="0" rIns="0" bIns="0" rtlCol="0">
            <a:spAutoFit/>
          </a:bodyPr>
          <a:lstStyle/>
          <a:p>
            <a:pPr algn="l"/>
            <a:r>
              <a:rPr lang="en-US" sz="600" dirty="0" smtClean="0">
                <a:solidFill>
                  <a:schemeClr val="bg1">
                    <a:lumMod val="50000"/>
                  </a:schemeClr>
                </a:solidFill>
                <a:latin typeface="Arial"/>
                <a:cs typeface="Arial"/>
              </a:rPr>
              <a:t>© Copyright 2015 Pivotal.</a:t>
            </a:r>
            <a:r>
              <a:rPr lang="en-US" sz="600" baseline="0" dirty="0" smtClean="0">
                <a:solidFill>
                  <a:schemeClr val="bg1">
                    <a:lumMod val="50000"/>
                  </a:schemeClr>
                </a:solidFill>
                <a:latin typeface="Arial"/>
                <a:cs typeface="Arial"/>
              </a:rPr>
              <a:t> </a:t>
            </a:r>
            <a:r>
              <a:rPr lang="en-US" sz="600" dirty="0" smtClean="0">
                <a:solidFill>
                  <a:schemeClr val="bg1">
                    <a:lumMod val="50000"/>
                  </a:schemeClr>
                </a:solidFill>
                <a:latin typeface="Arial"/>
                <a:cs typeface="Arial"/>
              </a:rPr>
              <a:t>All rights reserved.</a:t>
            </a:r>
            <a:endParaRPr lang="en-US" sz="600" dirty="0">
              <a:solidFill>
                <a:schemeClr val="bg1">
                  <a:lumMod val="50000"/>
                </a:schemeClr>
              </a:solidFill>
              <a:latin typeface="Arial"/>
              <a:cs typeface="Arial"/>
            </a:endParaRPr>
          </a:p>
        </p:txBody>
      </p:sp>
      <p:pic>
        <p:nvPicPr>
          <p:cNvPr id="6" name="Picture 5" descr="Pivotal_Logo_white.png"/>
          <p:cNvPicPr>
            <a:picLocks noChangeAspect="1"/>
          </p:cNvPicPr>
          <p:nvPr userDrawn="1"/>
        </p:nvPicPr>
        <p:blipFill>
          <a:blip r:embed="rId2" cstate="print"/>
          <a:stretch>
            <a:fillRect/>
          </a:stretch>
        </p:blipFill>
        <p:spPr>
          <a:xfrm>
            <a:off x="7941733" y="4713966"/>
            <a:ext cx="957262" cy="219455"/>
          </a:xfrm>
          <a:prstGeom prst="rect">
            <a:avLst/>
          </a:prstGeom>
        </p:spPr>
      </p:pic>
      <p:sp>
        <p:nvSpPr>
          <p:cNvPr id="7" name="Title 1"/>
          <p:cNvSpPr>
            <a:spLocks noGrp="1"/>
          </p:cNvSpPr>
          <p:nvPr>
            <p:ph type="title" hasCustomPrompt="1"/>
          </p:nvPr>
        </p:nvSpPr>
        <p:spPr>
          <a:xfrm>
            <a:off x="457199" y="320040"/>
            <a:ext cx="8229601" cy="363558"/>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8" name="Content Placeholder 3"/>
          <p:cNvSpPr>
            <a:spLocks noGrp="1"/>
          </p:cNvSpPr>
          <p:nvPr>
            <p:ph sz="quarter" idx="10"/>
          </p:nvPr>
        </p:nvSpPr>
        <p:spPr>
          <a:xfrm>
            <a:off x="457200" y="1108074"/>
            <a:ext cx="8229600" cy="3082925"/>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95339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0" name="Rectangle 9"/>
          <p:cNvSpPr/>
          <p:nvPr userDrawn="1"/>
        </p:nvSpPr>
        <p:spPr>
          <a:xfrm>
            <a:off x="-89647" y="-27990"/>
            <a:ext cx="9259047" cy="5220256"/>
          </a:xfrm>
          <a:prstGeom prst="rect">
            <a:avLst/>
          </a:prstGeom>
          <a:solidFill>
            <a:srgbClr val="1B28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3" name="Title 1"/>
          <p:cNvSpPr>
            <a:spLocks noGrp="1"/>
          </p:cNvSpPr>
          <p:nvPr>
            <p:ph type="ctrTitle" hasCustomPrompt="1"/>
          </p:nvPr>
        </p:nvSpPr>
        <p:spPr>
          <a:xfrm>
            <a:off x="1134021" y="2005054"/>
            <a:ext cx="6530788" cy="1147664"/>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21" y="1586264"/>
            <a:ext cx="6110923" cy="314872"/>
          </a:xfrm>
        </p:spPr>
        <p:txBody>
          <a:bodyPr>
            <a:noAutofit/>
          </a:bodyPr>
          <a:lstStyle>
            <a:lvl1pPr marL="0" indent="0" algn="l">
              <a:buNone/>
              <a:defRPr sz="1600">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3315823"/>
            <a:ext cx="7881472" cy="345129"/>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519775732"/>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21972485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2" name="Shape 22"/>
          <p:cNvSpPr txBox="1">
            <a:spLocks noGrp="1"/>
          </p:cNvSpPr>
          <p:nvPr>
            <p:ph type="body" idx="1"/>
          </p:nvPr>
        </p:nvSpPr>
        <p:spPr>
          <a:xfrm>
            <a:off x="366713" y="1074737"/>
            <a:ext cx="8410499" cy="3383099"/>
          </a:xfrm>
          <a:prstGeom prst="rect">
            <a:avLst/>
          </a:prstGeom>
          <a:noFill/>
          <a:ln>
            <a:noFill/>
          </a:ln>
        </p:spPr>
        <p:txBody>
          <a:bodyPr lIns="91425" tIns="91425" rIns="91425" bIns="91425" anchor="t" anchorCtr="0"/>
          <a:lstStyle>
            <a:lvl1pPr rtl="0">
              <a:spcBef>
                <a:spcPts val="1200"/>
              </a:spcBef>
              <a:buClr>
                <a:schemeClr val="lt1"/>
              </a:buClr>
              <a:buFont typeface="Noto Symbol"/>
              <a:buChar char="•"/>
              <a:defRPr/>
            </a:lvl1pPr>
            <a:lvl2pPr rtl="0">
              <a:spcBef>
                <a:spcPts val="300"/>
              </a:spcBef>
              <a:buClr>
                <a:schemeClr val="lt1"/>
              </a:buClr>
              <a:buFont typeface="Verdana"/>
              <a:buChar char="–"/>
              <a:defRPr/>
            </a:lvl2pPr>
            <a:lvl3pPr rtl="0">
              <a:spcBef>
                <a:spcPts val="300"/>
              </a:spcBef>
              <a:buClr>
                <a:schemeClr val="lt1"/>
              </a:buClr>
              <a:buFont typeface="Verdana"/>
              <a:buChar char="▪"/>
              <a:defRPr/>
            </a:lvl3pPr>
            <a:lvl4pPr marL="1658937" indent="-211137" rtl="0">
              <a:spcBef>
                <a:spcPts val="300"/>
              </a:spcBef>
              <a:buClr>
                <a:schemeClr val="lt1"/>
              </a:buClr>
              <a:buFont typeface="Verdana"/>
              <a:buChar char="—"/>
              <a:defRPr/>
            </a:lvl4pPr>
            <a:lvl5pPr rtl="0">
              <a:spcBef>
                <a:spcPts val="300"/>
              </a:spcBef>
              <a:buClr>
                <a:schemeClr val="l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9544613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21"/>
        <p:cNvGrpSpPr/>
        <p:nvPr/>
      </p:nvGrpSpPr>
      <p:grpSpPr>
        <a:xfrm>
          <a:off x="0" y="0"/>
          <a:ext cx="0" cy="0"/>
          <a:chOff x="0" y="0"/>
          <a:chExt cx="0" cy="0"/>
        </a:xfrm>
      </p:grpSpPr>
    </p:spTree>
    <p:extLst>
      <p:ext uri="{BB962C8B-B14F-4D97-AF65-F5344CB8AC3E}">
        <p14:creationId xmlns:p14="http://schemas.microsoft.com/office/powerpoint/2010/main" val="8925546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lvl="0" rtl="0">
              <a:lnSpc>
                <a:spcPct val="90000"/>
              </a:lnSpc>
              <a:spcBef>
                <a:spcPts val="0"/>
              </a:spcBef>
              <a:defRPr sz="3200">
                <a:solidFill>
                  <a:srgbClr val="00685D"/>
                </a:solidFill>
                <a:latin typeface="Arial"/>
                <a:ea typeface="Arial"/>
                <a:cs typeface="Arial"/>
                <a:sym typeface="Arial"/>
              </a:defRPr>
            </a:lvl1pPr>
            <a:lvl2pPr lvl="1" rtl="0">
              <a:spcBef>
                <a:spcPts val="0"/>
              </a:spcBef>
              <a:defRPr sz="1400" b="0" i="0" u="none" strike="noStrike" cap="none">
                <a:solidFill>
                  <a:srgbClr val="000000"/>
                </a:solidFill>
                <a:latin typeface="Arial"/>
                <a:ea typeface="Arial"/>
                <a:cs typeface="Arial"/>
                <a:sym typeface="Arial"/>
                <a:rtl val="0"/>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extLst>
      <p:ext uri="{BB962C8B-B14F-4D97-AF65-F5344CB8AC3E}">
        <p14:creationId xmlns:p14="http://schemas.microsoft.com/office/powerpoint/2010/main" val="29965767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53" name="Shape 53"/>
          <p:cNvSpPr txBox="1">
            <a:spLocks noGrp="1"/>
          </p:cNvSpPr>
          <p:nvPr>
            <p:ph type="body" idx="1"/>
          </p:nvPr>
        </p:nvSpPr>
        <p:spPr>
          <a:xfrm>
            <a:off x="366712" y="1074737"/>
            <a:ext cx="8410499" cy="3383098"/>
          </a:xfrm>
          <a:prstGeom prst="rect">
            <a:avLst/>
          </a:prstGeom>
          <a:noFill/>
          <a:ln>
            <a:noFill/>
          </a:ln>
        </p:spPr>
        <p:txBody>
          <a:bodyPr lIns="91425" tIns="91425" rIns="91425" bIns="91425" anchor="t" anchorCtr="0"/>
          <a:lstStyle>
            <a:lvl1pPr lvl="0" rtl="0">
              <a:spcBef>
                <a:spcPts val="1200"/>
              </a:spcBef>
              <a:buClr>
                <a:schemeClr val="accent1"/>
              </a:buClr>
              <a:buFont typeface="Noto Sans Symbols"/>
              <a:buChar char="•"/>
              <a:defRPr/>
            </a:lvl1pPr>
            <a:lvl2pPr lvl="1" rtl="0">
              <a:spcBef>
                <a:spcPts val="300"/>
              </a:spcBef>
              <a:buClr>
                <a:schemeClr val="accent1"/>
              </a:buClr>
              <a:buFont typeface="Verdana"/>
              <a:buChar char="–"/>
              <a:defRPr/>
            </a:lvl2pPr>
            <a:lvl3pPr lvl="2" rtl="0">
              <a:spcBef>
                <a:spcPts val="300"/>
              </a:spcBef>
              <a:buClr>
                <a:schemeClr val="accent1"/>
              </a:buClr>
              <a:buFont typeface="Verdana"/>
              <a:buChar char="▪"/>
              <a:defRPr/>
            </a:lvl3pPr>
            <a:lvl4pPr marL="1658936" lvl="3" indent="-122236" rtl="0">
              <a:spcBef>
                <a:spcPts val="300"/>
              </a:spcBef>
              <a:buClr>
                <a:schemeClr val="accent1"/>
              </a:buClr>
              <a:buFont typeface="Verdana"/>
              <a:buChar char="—"/>
              <a:defRPr/>
            </a:lvl4pPr>
            <a:lvl5pPr lvl="4" rtl="0">
              <a:spcBef>
                <a:spcPts val="300"/>
              </a:spcBef>
              <a:buClr>
                <a:schemeClr val="accent1"/>
              </a:buClr>
              <a:buFont typeface="Verdana"/>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extLst>
      <p:ext uri="{BB962C8B-B14F-4D97-AF65-F5344CB8AC3E}">
        <p14:creationId xmlns:p14="http://schemas.microsoft.com/office/powerpoint/2010/main" val="34195229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39"/>
        <p:cNvGrpSpPr/>
        <p:nvPr/>
      </p:nvGrpSpPr>
      <p:grpSpPr>
        <a:xfrm>
          <a:off x="0" y="0"/>
          <a:ext cx="0" cy="0"/>
          <a:chOff x="0" y="0"/>
          <a:chExt cx="0" cy="0"/>
        </a:xfrm>
      </p:grpSpPr>
      <p:sp>
        <p:nvSpPr>
          <p:cNvPr id="40" name="Shape 40"/>
          <p:cNvSpPr txBox="1">
            <a:spLocks noGrp="1"/>
          </p:cNvSpPr>
          <p:nvPr>
            <p:ph type="body" idx="1"/>
          </p:nvPr>
        </p:nvSpPr>
        <p:spPr>
          <a:xfrm>
            <a:off x="366712" y="785812"/>
            <a:ext cx="8410574" cy="34621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000" b="0">
                <a:solidFill>
                  <a:schemeClr val="dk1"/>
                </a:solidFill>
                <a:latin typeface="Arial"/>
                <a:ea typeface="Arial"/>
                <a:cs typeface="Arial"/>
                <a:sym typeface="Arial"/>
              </a:defRPr>
            </a:lvl1pPr>
            <a:lvl2pPr marL="457200" indent="0" rtl="0">
              <a:spcBef>
                <a:spcPts val="0"/>
              </a:spcBef>
              <a:buNone/>
              <a:defRPr sz="2000" b="1"/>
            </a:lvl2pPr>
            <a:lvl3pPr marL="914400" indent="0" rtl="0">
              <a:spcBef>
                <a:spcPts val="0"/>
              </a:spcBef>
              <a:buNone/>
              <a:defRPr sz="1800" b="1"/>
            </a:lvl3pPr>
            <a:lvl4pPr marL="1371600" indent="0" rtl="0">
              <a:spcBef>
                <a:spcPts val="0"/>
              </a:spcBef>
              <a:buNone/>
              <a:defRPr sz="1600" b="1"/>
            </a:lvl4pPr>
            <a:lvl5pPr marL="1828800" indent="0" rtl="0">
              <a:spcBef>
                <a:spcPts val="0"/>
              </a:spcBef>
              <a:buNone/>
              <a:defRPr sz="1600" b="1"/>
            </a:lvl5pPr>
            <a:lvl6pPr marL="2286000" indent="0" rtl="0">
              <a:spcBef>
                <a:spcPts val="0"/>
              </a:spcBef>
              <a:buFont typeface="Arial"/>
              <a:buNone/>
              <a:defRPr sz="1600" b="1"/>
            </a:lvl6pPr>
            <a:lvl7pPr marL="2743200" indent="0" rtl="0">
              <a:spcBef>
                <a:spcPts val="0"/>
              </a:spcBef>
              <a:buFont typeface="Arial"/>
              <a:buNone/>
              <a:defRPr sz="1600" b="1"/>
            </a:lvl7pPr>
            <a:lvl8pPr marL="3200400" indent="0" rtl="0">
              <a:spcBef>
                <a:spcPts val="0"/>
              </a:spcBef>
              <a:buFont typeface="Arial"/>
              <a:buNone/>
              <a:defRPr sz="1600" b="1"/>
            </a:lvl8pPr>
            <a:lvl9pPr marL="3657600" indent="0" rtl="0">
              <a:spcBef>
                <a:spcPts val="0"/>
              </a:spcBef>
              <a:buFont typeface="Arial"/>
              <a:buNone/>
              <a:defRPr sz="1600" b="1"/>
            </a:lvl9pPr>
          </a:lstStyle>
          <a:p>
            <a:endParaRPr/>
          </a:p>
        </p:txBody>
      </p:sp>
      <p:sp>
        <p:nvSpPr>
          <p:cNvPr id="41" name="Shape 41"/>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2" name="Shape 42"/>
          <p:cNvSpPr txBox="1">
            <a:spLocks noGrp="1"/>
          </p:cNvSpPr>
          <p:nvPr>
            <p:ph type="body" idx="2"/>
          </p:nvPr>
        </p:nvSpPr>
        <p:spPr>
          <a:xfrm>
            <a:off x="366714" y="1419224"/>
            <a:ext cx="8410574" cy="3038475"/>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sz="2400">
                <a:solidFill>
                  <a:schemeClr val="dk1"/>
                </a:solidFill>
                <a:latin typeface="Arial"/>
                <a:ea typeface="Arial"/>
                <a:cs typeface="Arial"/>
                <a:sym typeface="Arial"/>
              </a:defRPr>
            </a:lvl1pPr>
            <a:lvl2pPr rtl="0">
              <a:spcBef>
                <a:spcPts val="300"/>
              </a:spcBef>
              <a:buClr>
                <a:schemeClr val="accent1"/>
              </a:buClr>
              <a:buFont typeface="Verdana"/>
              <a:buChar char="–"/>
              <a:defRPr sz="2000">
                <a:solidFill>
                  <a:schemeClr val="dk1"/>
                </a:solidFill>
                <a:latin typeface="Arial"/>
                <a:ea typeface="Arial"/>
                <a:cs typeface="Arial"/>
                <a:sym typeface="Arial"/>
              </a:defRPr>
            </a:lvl2pPr>
            <a:lvl3pPr rtl="0">
              <a:spcBef>
                <a:spcPts val="300"/>
              </a:spcBef>
              <a:buClr>
                <a:schemeClr val="accent1"/>
              </a:buClr>
              <a:buFont typeface="Verdana"/>
              <a:buChar char="▪"/>
              <a:defRPr sz="1600">
                <a:solidFill>
                  <a:schemeClr val="dk1"/>
                </a:solidFill>
                <a:latin typeface="Arial"/>
                <a:ea typeface="Arial"/>
                <a:cs typeface="Arial"/>
                <a:sym typeface="Arial"/>
              </a:defRPr>
            </a:lvl3pPr>
            <a:lvl4pPr marL="1658938" indent="-211138" rtl="0">
              <a:spcBef>
                <a:spcPts val="300"/>
              </a:spcBef>
              <a:buClr>
                <a:schemeClr val="accent1"/>
              </a:buClr>
              <a:buFont typeface="Verdana"/>
              <a:buChar char="—"/>
              <a:defRPr sz="1200">
                <a:solidFill>
                  <a:schemeClr val="dk1"/>
                </a:solidFill>
                <a:latin typeface="Arial"/>
                <a:ea typeface="Arial"/>
                <a:cs typeface="Arial"/>
                <a:sym typeface="Arial"/>
              </a:defRPr>
            </a:lvl4pPr>
            <a:lvl5pPr rtl="0">
              <a:spcBef>
                <a:spcPts val="300"/>
              </a:spcBef>
              <a:buClr>
                <a:schemeClr val="accent1"/>
              </a:buClr>
              <a:buFont typeface="Verdana"/>
              <a:buChar char="»"/>
              <a:defRPr sz="11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457959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27"/>
        <p:cNvGrpSpPr/>
        <p:nvPr/>
      </p:nvGrpSpPr>
      <p:grpSpPr>
        <a:xfrm>
          <a:off x="0" y="0"/>
          <a:ext cx="0" cy="0"/>
          <a:chOff x="0" y="0"/>
          <a:chExt cx="0" cy="0"/>
        </a:xfrm>
      </p:grpSpPr>
      <p:sp>
        <p:nvSpPr>
          <p:cNvPr id="28" name="Shape 28"/>
          <p:cNvSpPr txBox="1">
            <a:spLocks noGrp="1"/>
          </p:cNvSpPr>
          <p:nvPr>
            <p:ph type="body" idx="1"/>
          </p:nvPr>
        </p:nvSpPr>
        <p:spPr>
          <a:xfrm>
            <a:off x="366712" y="785812"/>
            <a:ext cx="8410574" cy="34621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000" b="0">
                <a:solidFill>
                  <a:schemeClr val="dk1"/>
                </a:solidFill>
                <a:latin typeface="Arial"/>
                <a:ea typeface="Arial"/>
                <a:cs typeface="Arial"/>
                <a:sym typeface="Arial"/>
              </a:defRPr>
            </a:lvl1pPr>
            <a:lvl2pPr marL="457200" indent="0" rtl="0">
              <a:spcBef>
                <a:spcPts val="0"/>
              </a:spcBef>
              <a:buNone/>
              <a:defRPr sz="2000" b="1"/>
            </a:lvl2pPr>
            <a:lvl3pPr marL="914400" indent="0" rtl="0">
              <a:spcBef>
                <a:spcPts val="0"/>
              </a:spcBef>
              <a:buNone/>
              <a:defRPr sz="1800" b="1"/>
            </a:lvl3pPr>
            <a:lvl4pPr marL="1371600" indent="0" rtl="0">
              <a:spcBef>
                <a:spcPts val="0"/>
              </a:spcBef>
              <a:buNone/>
              <a:defRPr sz="1600" b="1"/>
            </a:lvl4pPr>
            <a:lvl5pPr marL="1828800" indent="0" rtl="0">
              <a:spcBef>
                <a:spcPts val="0"/>
              </a:spcBef>
              <a:buNone/>
              <a:defRPr sz="1600" b="1"/>
            </a:lvl5pPr>
            <a:lvl6pPr marL="2286000" indent="0" rtl="0">
              <a:spcBef>
                <a:spcPts val="0"/>
              </a:spcBef>
              <a:buFont typeface="Arial"/>
              <a:buNone/>
              <a:defRPr sz="1600" b="1"/>
            </a:lvl6pPr>
            <a:lvl7pPr marL="2743200" indent="0" rtl="0">
              <a:spcBef>
                <a:spcPts val="0"/>
              </a:spcBef>
              <a:buFont typeface="Arial"/>
              <a:buNone/>
              <a:defRPr sz="1600" b="1"/>
            </a:lvl7pPr>
            <a:lvl8pPr marL="3200400" indent="0" rtl="0">
              <a:spcBef>
                <a:spcPts val="0"/>
              </a:spcBef>
              <a:buFont typeface="Arial"/>
              <a:buNone/>
              <a:defRPr sz="1600" b="1"/>
            </a:lvl8pPr>
            <a:lvl9pPr marL="3657600" indent="0" rtl="0">
              <a:spcBef>
                <a:spcPts val="0"/>
              </a:spcBef>
              <a:buFont typeface="Arial"/>
              <a:buNone/>
              <a:defRPr sz="1600" b="1"/>
            </a:lvl9pPr>
          </a:lstStyle>
          <a:p>
            <a:endParaRPr/>
          </a:p>
        </p:txBody>
      </p:sp>
      <p:sp>
        <p:nvSpPr>
          <p:cNvPr id="29" name="Shape 29"/>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4808045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7140336"/>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50546" y="-69533"/>
            <a:ext cx="9093453"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195325" y="1916328"/>
            <a:ext cx="6947616" cy="532285"/>
          </a:xfrm>
        </p:spPr>
        <p:txBody>
          <a:bodyPr/>
          <a:lstStyle>
            <a:lvl1pPr>
              <a:defRPr sz="3600">
                <a:solidFill>
                  <a:schemeClr val="accent1"/>
                </a:solidFill>
              </a:defRPr>
            </a:lvl1pPr>
          </a:lstStyle>
          <a:p>
            <a:r>
              <a:rPr lang="en-US" dirty="0" smtClean="0"/>
              <a:t>Click to edit Master title style</a:t>
            </a:r>
            <a:endParaRPr lang="en-US" dirty="0"/>
          </a:p>
        </p:txBody>
      </p:sp>
      <p:pic>
        <p:nvPicPr>
          <p:cNvPr id="7" name="Picture 6"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2" name="Text Placeholder 11"/>
          <p:cNvSpPr>
            <a:spLocks noGrp="1"/>
          </p:cNvSpPr>
          <p:nvPr>
            <p:ph type="body" sz="quarter" idx="10"/>
          </p:nvPr>
        </p:nvSpPr>
        <p:spPr>
          <a:xfrm>
            <a:off x="1195325" y="2502217"/>
            <a:ext cx="5828553" cy="437905"/>
          </a:xfrm>
        </p:spPr>
        <p:txBody>
          <a:bodyPr>
            <a:normAutofit/>
          </a:bodyPr>
          <a:lstStyle>
            <a:lvl1pPr marL="0" indent="0">
              <a:buNone/>
              <a:defRPr sz="2400">
                <a:solidFill>
                  <a:schemeClr val="bg1"/>
                </a:solidFill>
              </a:defRPr>
            </a:lvl1pPr>
          </a:lstStyle>
          <a:p>
            <a:pPr lvl="0"/>
            <a:r>
              <a:rPr lang="en-US" dirty="0" smtClean="0"/>
              <a:t>Click to edit Master text styles</a:t>
            </a:r>
          </a:p>
        </p:txBody>
      </p:sp>
      <p:sp>
        <p:nvSpPr>
          <p:cNvPr id="14" name="Text Placeholder 13"/>
          <p:cNvSpPr>
            <a:spLocks noGrp="1"/>
          </p:cNvSpPr>
          <p:nvPr>
            <p:ph type="body" sz="quarter" idx="11" hasCustomPrompt="1"/>
          </p:nvPr>
        </p:nvSpPr>
        <p:spPr>
          <a:xfrm>
            <a:off x="1195325" y="4442307"/>
            <a:ext cx="7881472" cy="379642"/>
          </a:xfrm>
        </p:spPr>
        <p:txBody>
          <a:bodyPr>
            <a:normAutofit/>
          </a:bodyPr>
          <a:lstStyle>
            <a:lvl1pPr marL="0" indent="0">
              <a:buNone/>
              <a:defRPr sz="18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1918645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p:cNvSpPr/>
          <p:nvPr userDrawn="1"/>
        </p:nvSpPr>
        <p:spPr>
          <a:xfrm>
            <a:off x="1" y="0"/>
            <a:ext cx="9144000"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Picture Placeholder 3"/>
          <p:cNvSpPr>
            <a:spLocks noGrp="1"/>
          </p:cNvSpPr>
          <p:nvPr>
            <p:ph type="pic" sz="quarter" idx="12"/>
          </p:nvPr>
        </p:nvSpPr>
        <p:spPr>
          <a:xfrm>
            <a:off x="0" y="0"/>
            <a:ext cx="9144000" cy="5143500"/>
          </a:xfrm>
        </p:spPr>
        <p:txBody>
          <a:bodyPr/>
          <a:lstStyle/>
          <a:p>
            <a:endParaRPr lang="en-US" dirty="0"/>
          </a:p>
        </p:txBody>
      </p:sp>
      <p:sp>
        <p:nvSpPr>
          <p:cNvPr id="3" name="Title 2"/>
          <p:cNvSpPr>
            <a:spLocks noGrp="1"/>
          </p:cNvSpPr>
          <p:nvPr>
            <p:ph type="title"/>
          </p:nvPr>
        </p:nvSpPr>
        <p:spPr>
          <a:xfrm>
            <a:off x="1117709" y="407953"/>
            <a:ext cx="6947616" cy="585514"/>
          </a:xfrm>
        </p:spPr>
        <p:txBody>
          <a:bodyPr/>
          <a:lstStyle>
            <a:lvl1pPr>
              <a:defRPr sz="3600">
                <a:solidFill>
                  <a:schemeClr val="bg1"/>
                </a:solidFill>
              </a:defRPr>
            </a:lvl1pPr>
          </a:lstStyle>
          <a:p>
            <a:r>
              <a:rPr lang="en-US" dirty="0" smtClean="0"/>
              <a:t>Click to edit Master title style</a:t>
            </a:r>
            <a:endParaRPr lang="en-US" dirty="0"/>
          </a:p>
        </p:txBody>
      </p:sp>
      <p:sp>
        <p:nvSpPr>
          <p:cNvPr id="12" name="Text Placeholder 11"/>
          <p:cNvSpPr>
            <a:spLocks noGrp="1"/>
          </p:cNvSpPr>
          <p:nvPr>
            <p:ph type="body" sz="quarter" idx="10"/>
          </p:nvPr>
        </p:nvSpPr>
        <p:spPr>
          <a:xfrm>
            <a:off x="1117709" y="998561"/>
            <a:ext cx="5828553" cy="481696"/>
          </a:xfrm>
        </p:spPr>
        <p:txBody>
          <a:bodyPr>
            <a:normAutofit/>
          </a:bodyPr>
          <a:lstStyle>
            <a:lvl1pPr marL="0" indent="0">
              <a:buNone/>
              <a:defRPr sz="240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4284892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p:nvPr userDrawn="1"/>
        </p:nvSpPr>
        <p:spPr>
          <a:xfrm>
            <a:off x="1" y="0"/>
            <a:ext cx="9205602"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A1215"/>
              </a:solidFill>
            </a:endParaRPr>
          </a:p>
        </p:txBody>
      </p:sp>
      <p:sp>
        <p:nvSpPr>
          <p:cNvPr id="4" name="Picture Placeholder 3"/>
          <p:cNvSpPr>
            <a:spLocks noGrp="1"/>
          </p:cNvSpPr>
          <p:nvPr>
            <p:ph type="pic" sz="quarter" idx="12"/>
          </p:nvPr>
        </p:nvSpPr>
        <p:spPr>
          <a:xfrm>
            <a:off x="0" y="1756833"/>
            <a:ext cx="9144000" cy="3386667"/>
          </a:xfrm>
        </p:spPr>
        <p:txBody>
          <a:bodyPr/>
          <a:lstStyle/>
          <a:p>
            <a:endParaRPr lang="en-US" dirty="0"/>
          </a:p>
        </p:txBody>
      </p:sp>
      <p:sp>
        <p:nvSpPr>
          <p:cNvPr id="3" name="Title 2"/>
          <p:cNvSpPr>
            <a:spLocks noGrp="1"/>
          </p:cNvSpPr>
          <p:nvPr>
            <p:ph type="title"/>
          </p:nvPr>
        </p:nvSpPr>
        <p:spPr>
          <a:xfrm>
            <a:off x="1117709" y="407953"/>
            <a:ext cx="6947616" cy="585514"/>
          </a:xfrm>
        </p:spPr>
        <p:txBody>
          <a:bodyPr/>
          <a:lstStyle>
            <a:lvl1pPr algn="ctr">
              <a:defRPr sz="3600">
                <a:solidFill>
                  <a:schemeClr val="bg1"/>
                </a:solidFill>
              </a:defRPr>
            </a:lvl1pPr>
          </a:lstStyle>
          <a:p>
            <a:r>
              <a:rPr lang="en-US" dirty="0" smtClean="0"/>
              <a:t>Click to edit Master title style</a:t>
            </a:r>
            <a:endParaRPr lang="en-US" dirty="0"/>
          </a:p>
        </p:txBody>
      </p:sp>
      <p:sp>
        <p:nvSpPr>
          <p:cNvPr id="12" name="Text Placeholder 11"/>
          <p:cNvSpPr>
            <a:spLocks noGrp="1"/>
          </p:cNvSpPr>
          <p:nvPr>
            <p:ph type="body" sz="quarter" idx="10"/>
          </p:nvPr>
        </p:nvSpPr>
        <p:spPr>
          <a:xfrm>
            <a:off x="1677241" y="998561"/>
            <a:ext cx="5828553" cy="481696"/>
          </a:xfrm>
        </p:spPr>
        <p:txBody>
          <a:bodyPr>
            <a:normAutofit/>
          </a:bodyPr>
          <a:lstStyle>
            <a:lvl1pPr marL="0" indent="0" algn="ctr">
              <a:buNone/>
              <a:defRPr sz="240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3543670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rgbClr val="878787"/>
                </a:solidFill>
              </a:defRPr>
            </a:lvl1pPr>
            <a:lvl2pPr>
              <a:defRPr>
                <a:solidFill>
                  <a:srgbClr val="878787"/>
                </a:solidFill>
              </a:defRPr>
            </a:lvl2pPr>
            <a:lvl3pPr>
              <a:defRPr>
                <a:solidFill>
                  <a:srgbClr val="878787"/>
                </a:solidFill>
              </a:defRPr>
            </a:lvl3pPr>
            <a:lvl4pPr>
              <a:defRPr>
                <a:solidFill>
                  <a:srgbClr val="878787"/>
                </a:solidFill>
              </a:defRPr>
            </a:lvl4pPr>
            <a:lvl5pPr>
              <a:defRPr>
                <a:solidFill>
                  <a:srgbClr val="87878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4" name="Straight Connector 3"/>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20382210"/>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199" y="87914"/>
            <a:ext cx="6662271" cy="85725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519381"/>
            <a:ext cx="8229600" cy="3075242"/>
          </a:xfrm>
        </p:spPr>
        <p:txBody>
          <a:bodyPr/>
          <a:lstStyle>
            <a:lvl1pPr marL="0" indent="0">
              <a:buNone/>
              <a:defRPr>
                <a:solidFill>
                  <a:srgbClr val="878787"/>
                </a:solidFill>
              </a:defRPr>
            </a:lvl1pPr>
            <a:lvl2pPr marL="457200" indent="0">
              <a:buNone/>
              <a:defRPr>
                <a:solidFill>
                  <a:srgbClr val="878787"/>
                </a:solidFill>
              </a:defRPr>
            </a:lvl2pPr>
            <a:lvl3pPr marL="914400" indent="0">
              <a:buNone/>
              <a:defRPr>
                <a:solidFill>
                  <a:srgbClr val="878787"/>
                </a:solidFill>
              </a:defRPr>
            </a:lvl3pPr>
            <a:lvl4pPr marL="1371600" indent="0">
              <a:buNone/>
              <a:defRPr>
                <a:solidFill>
                  <a:srgbClr val="878787"/>
                </a:solidFill>
              </a:defRPr>
            </a:lvl4pPr>
            <a:lvl5pPr marL="1828800" indent="0">
              <a:buNone/>
              <a:defRPr>
                <a:solidFill>
                  <a:srgbClr val="87878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4" name="Straight Connector 3"/>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1309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200151"/>
            <a:ext cx="4038600" cy="3394472"/>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5" name="Straight Connector 4"/>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60594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1" name="Rectangle 10"/>
          <p:cNvSpPr/>
          <p:nvPr userDrawn="1"/>
        </p:nvSpPr>
        <p:spPr>
          <a:xfrm>
            <a:off x="-7471" y="-52294"/>
            <a:ext cx="9218706" cy="5210736"/>
          </a:xfrm>
          <a:prstGeom prst="rect">
            <a:avLst/>
          </a:prstGeom>
          <a:solidFill>
            <a:schemeClr val="tx2"/>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8" name="Rectangle 7"/>
          <p:cNvSpPr/>
          <p:nvPr userDrawn="1"/>
        </p:nvSpPr>
        <p:spPr>
          <a:xfrm>
            <a:off x="4495799" y="948765"/>
            <a:ext cx="4722907" cy="4258235"/>
          </a:xfrm>
          <a:prstGeom prst="rect">
            <a:avLst/>
          </a:prstGeom>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31588" y="318403"/>
            <a:ext cx="8538884" cy="363558"/>
          </a:xfrm>
        </p:spPr>
        <p:txBody>
          <a:bodyPr/>
          <a:lstStyle>
            <a:lvl1pPr algn="l">
              <a:defRPr>
                <a:solidFill>
                  <a:schemeClr val="bg1"/>
                </a:solidFill>
              </a:defRPr>
            </a:lvl1pPr>
          </a:lstStyle>
          <a:p>
            <a:r>
              <a:rPr lang="en-US" dirty="0" smtClean="0"/>
              <a:t>CLICK TO EDIT MASTER TITLE STYLE</a:t>
            </a:r>
            <a:endParaRPr lang="en-US" dirty="0"/>
          </a:p>
        </p:txBody>
      </p:sp>
      <p:sp>
        <p:nvSpPr>
          <p:cNvPr id="4" name="Content Placeholder 3"/>
          <p:cNvSpPr>
            <a:spLocks noGrp="1"/>
          </p:cNvSpPr>
          <p:nvPr>
            <p:ph sz="half" idx="2"/>
          </p:nvPr>
        </p:nvSpPr>
        <p:spPr>
          <a:xfrm>
            <a:off x="4728882" y="1192686"/>
            <a:ext cx="3957918" cy="3394472"/>
          </a:xfrm>
        </p:spPr>
        <p:txBody>
          <a:bodyPr>
            <a:normAutofit/>
          </a:bodyPr>
          <a:lstStyle>
            <a:lvl1pPr marL="285750" indent="-285750">
              <a:spcAft>
                <a:spcPts val="600"/>
              </a:spcAft>
              <a:buFont typeface="Arial"/>
              <a:buChar char="•"/>
              <a:defRPr sz="1600">
                <a:solidFill>
                  <a:schemeClr val="bg1"/>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p:txBody>
      </p:sp>
      <p:sp>
        <p:nvSpPr>
          <p:cNvPr id="10" name="Picture Placeholder 9"/>
          <p:cNvSpPr>
            <a:spLocks noGrp="1"/>
          </p:cNvSpPr>
          <p:nvPr>
            <p:ph type="pic" sz="quarter" idx="10"/>
          </p:nvPr>
        </p:nvSpPr>
        <p:spPr>
          <a:xfrm>
            <a:off x="0" y="956796"/>
            <a:ext cx="4495800" cy="4250204"/>
          </a:xfrm>
        </p:spPr>
        <p:txBody>
          <a:bodyPr/>
          <a:lstStyle/>
          <a:p>
            <a:endParaRPr lang="en-US" dirty="0"/>
          </a:p>
        </p:txBody>
      </p:sp>
    </p:spTree>
    <p:extLst>
      <p:ext uri="{BB962C8B-B14F-4D97-AF65-F5344CB8AC3E}">
        <p14:creationId xmlns:p14="http://schemas.microsoft.com/office/powerpoint/2010/main" val="2773392056"/>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342231"/>
            <a:ext cx="6662271" cy="363558"/>
          </a:xfrm>
          <a:prstGeom prst="rect">
            <a:avLst/>
          </a:prstGeom>
        </p:spPr>
        <p:txBody>
          <a:bodyPr vert="horz" lIns="91440" tIns="45720" rIns="91440" bIns="45720" rtlCol="0" anchor="ctr">
            <a:noAutofit/>
          </a:bodyPr>
          <a:lstStyle/>
          <a:p>
            <a:r>
              <a:rPr lang="en-US" dirty="0" smtClean="0"/>
              <a:t>CLICK TO EDIT TITLE STYLE</a:t>
            </a:r>
            <a:endParaRPr lang="en-US" dirty="0"/>
          </a:p>
        </p:txBody>
      </p:sp>
      <p:sp>
        <p:nvSpPr>
          <p:cNvPr id="3" name="Text Placeholder 2"/>
          <p:cNvSpPr>
            <a:spLocks noGrp="1"/>
          </p:cNvSpPr>
          <p:nvPr>
            <p:ph type="body" idx="1"/>
          </p:nvPr>
        </p:nvSpPr>
        <p:spPr>
          <a:xfrm>
            <a:off x="457200" y="1519381"/>
            <a:ext cx="8229600" cy="307524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70" r:id="rId2"/>
    <p:sldLayoutId id="2147493465" r:id="rId3"/>
    <p:sldLayoutId id="2147493472" r:id="rId4"/>
    <p:sldLayoutId id="2147493473" r:id="rId5"/>
    <p:sldLayoutId id="2147493457" r:id="rId6"/>
    <p:sldLayoutId id="2147493466" r:id="rId7"/>
    <p:sldLayoutId id="2147493459" r:id="rId8"/>
    <p:sldLayoutId id="2147493468" r:id="rId9"/>
    <p:sldLayoutId id="2147493469" r:id="rId10"/>
    <p:sldLayoutId id="2147493460" r:id="rId11"/>
    <p:sldLayoutId id="2147493461" r:id="rId12"/>
    <p:sldLayoutId id="2147493464" r:id="rId13"/>
    <p:sldLayoutId id="2147493467" r:id="rId14"/>
    <p:sldLayoutId id="2147493471" r:id="rId15"/>
    <p:sldLayoutId id="2147493474" r:id="rId16"/>
    <p:sldLayoutId id="2147493475" r:id="rId17"/>
    <p:sldLayoutId id="2147493476" r:id="rId18"/>
    <p:sldLayoutId id="2147493477" r:id="rId19"/>
    <p:sldLayoutId id="2147493480" r:id="rId20"/>
    <p:sldLayoutId id="2147493481" r:id="rId21"/>
    <p:sldLayoutId id="2147493482" r:id="rId22"/>
    <p:sldLayoutId id="2147493483" r:id="rId23"/>
    <p:sldLayoutId id="2147493484" r:id="rId24"/>
    <p:sldLayoutId id="2147493486" r:id="rId25"/>
    <p:sldLayoutId id="2147493487" r:id="rId26"/>
    <p:sldLayoutId id="2147493488" r:id="rId27"/>
  </p:sldLayoutIdLst>
  <p:timing>
    <p:tnLst>
      <p:par>
        <p:cTn xmlns:p14="http://schemas.microsoft.com/office/powerpoint/2010/main" id="1" dur="indefinite" restart="never" nodeType="tmRoot"/>
      </p:par>
    </p:tnLst>
  </p:timing>
  <p:txStyles>
    <p:titleStyle>
      <a:lvl1pPr algn="l" defTabSz="457200" rtl="0" eaLnBrk="1" latinLnBrk="0" hangingPunct="1">
        <a:spcBef>
          <a:spcPct val="0"/>
        </a:spcBef>
        <a:buNone/>
        <a:defRPr sz="2800" b="1" kern="1200">
          <a:solidFill>
            <a:schemeClr val="accent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800" kern="1200">
          <a:solidFill>
            <a:srgbClr val="878787"/>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jpeg"/><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1" Type="http://schemas.openxmlformats.org/officeDocument/2006/relationships/image" Target="../media/image37.png"/><Relationship Id="rId12" Type="http://schemas.openxmlformats.org/officeDocument/2006/relationships/image" Target="../media/image38.png"/><Relationship Id="rId13" Type="http://schemas.openxmlformats.org/officeDocument/2006/relationships/image" Target="../media/image39.png"/><Relationship Id="rId14" Type="http://schemas.openxmlformats.org/officeDocument/2006/relationships/image" Target="../media/image40.png"/><Relationship Id="rId15" Type="http://schemas.openxmlformats.org/officeDocument/2006/relationships/image" Target="../media/image41.png"/><Relationship Id="rId16" Type="http://schemas.openxmlformats.org/officeDocument/2006/relationships/image" Target="../media/image42.png"/><Relationship Id="rId17" Type="http://schemas.openxmlformats.org/officeDocument/2006/relationships/image" Target="../media/image43.png"/><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0"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25.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4.png"/><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image" Target="../media/image51.png"/><Relationship Id="rId9" Type="http://schemas.openxmlformats.org/officeDocument/2006/relationships/image" Target="../media/image52.png"/><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5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25.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5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jpeg"/><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11" Type="http://schemas.openxmlformats.org/officeDocument/2006/relationships/image" Target="../media/image24.png"/><Relationship Id="rId12" Type="http://schemas.openxmlformats.org/officeDocument/2006/relationships/image" Target="../media/image63.png"/><Relationship Id="rId13" Type="http://schemas.openxmlformats.org/officeDocument/2006/relationships/image" Target="../media/image64.png"/><Relationship Id="rId1" Type="http://schemas.openxmlformats.org/officeDocument/2006/relationships/slideLayout" Target="../slideLayouts/slideLayout26.xml"/><Relationship Id="rId2" Type="http://schemas.openxmlformats.org/officeDocument/2006/relationships/notesSlide" Target="../notesSlides/notesSlide29.xml"/><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jpeg"/><Relationship Id="rId6" Type="http://schemas.openxmlformats.org/officeDocument/2006/relationships/image" Target="../media/image69.jpeg"/><Relationship Id="rId1" Type="http://schemas.openxmlformats.org/officeDocument/2006/relationships/slideLayout" Target="../slideLayouts/slideLayout21.xml"/><Relationship Id="rId2"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jpeg"/><Relationship Id="rId6" Type="http://schemas.openxmlformats.org/officeDocument/2006/relationships/image" Target="../media/image69.jpeg"/><Relationship Id="rId1" Type="http://schemas.openxmlformats.org/officeDocument/2006/relationships/slideLayout" Target="../slideLayouts/slideLayout21.xml"/><Relationship Id="rId2" Type="http://schemas.openxmlformats.org/officeDocument/2006/relationships/image" Target="../media/image6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 Id="rId3" Type="http://schemas.openxmlformats.org/officeDocument/2006/relationships/image" Target="../media/image7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1" Type="http://schemas.openxmlformats.org/officeDocument/2006/relationships/image" Target="../media/image16.png"/><Relationship Id="rId12" Type="http://schemas.openxmlformats.org/officeDocument/2006/relationships/image" Target="../media/image17.png"/><Relationship Id="rId13" Type="http://schemas.openxmlformats.org/officeDocument/2006/relationships/image" Target="../media/image18.png"/><Relationship Id="rId14" Type="http://schemas.openxmlformats.org/officeDocument/2006/relationships/image" Target="../media/image19.png"/><Relationship Id="rId15" Type="http://schemas.openxmlformats.org/officeDocument/2006/relationships/image" Target="../media/image20.png"/><Relationship Id="rId16" Type="http://schemas.openxmlformats.org/officeDocument/2006/relationships/image" Target="../media/image21.png"/><Relationship Id="rId17" Type="http://schemas.openxmlformats.org/officeDocument/2006/relationships/image" Target="../media/image22.png"/><Relationship Id="rId18" Type="http://schemas.openxmlformats.org/officeDocument/2006/relationships/image" Target="../media/image23.png"/><Relationship Id="rId19" Type="http://schemas.openxmlformats.org/officeDocument/2006/relationships/image" Target="../media/image24.png"/><Relationship Id="rId1" Type="http://schemas.openxmlformats.org/officeDocument/2006/relationships/slideLayout" Target="../slideLayouts/slideLayout27.xml"/><Relationship Id="rId2" Type="http://schemas.openxmlformats.org/officeDocument/2006/relationships/notesSlide" Target="../notesSlides/notesSlide3.xml"/><Relationship Id="rId3" Type="http://schemas.openxmlformats.org/officeDocument/2006/relationships/image" Target="../media/image8.emf"/><Relationship Id="rId4" Type="http://schemas.openxmlformats.org/officeDocument/2006/relationships/image" Target="../media/image9.emf"/><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image" Target="../media/image2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sdunn\Documents\Pivotal Corporate\presentation\New Approach to Big Data\assets\Strata-Data-wid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 y="-6462"/>
            <a:ext cx="9167237" cy="5156574"/>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446036" y="1487156"/>
            <a:ext cx="4854082" cy="1791724"/>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kern="1200">
                <a:solidFill>
                  <a:schemeClr val="accent1"/>
                </a:solidFill>
                <a:latin typeface="+mj-lt"/>
                <a:ea typeface="+mj-ea"/>
                <a:cs typeface="+mj-cs"/>
              </a:defRPr>
            </a:lvl1pPr>
          </a:lstStyle>
          <a:p>
            <a:r>
              <a:rPr lang="en-US" sz="4000" b="0" dirty="0" smtClean="0">
                <a:solidFill>
                  <a:schemeClr val="bg1"/>
                </a:solidFill>
                <a:effectLst>
                  <a:outerShdw blurRad="76200" dist="50800" dir="5400000" algn="t" rotWithShape="0">
                    <a:prstClr val="black">
                      <a:alpha val="70000"/>
                    </a:prstClr>
                  </a:outerShdw>
                </a:effectLst>
                <a:latin typeface="Roboto Regular"/>
                <a:ea typeface="Roboto Thin" panose="02000000000000000000" pitchFamily="2" charset="0"/>
                <a:cs typeface="Roboto Regular"/>
              </a:rPr>
              <a:t>Pivotal Cloud Foundry Basics and Architecture 301</a:t>
            </a:r>
          </a:p>
          <a:p>
            <a:endParaRPr lang="en-US" sz="4000" b="0" dirty="0">
              <a:solidFill>
                <a:schemeClr val="bg1"/>
              </a:solidFill>
              <a:effectLst>
                <a:outerShdw blurRad="76200" dist="50800" dir="5400000" algn="t" rotWithShape="0">
                  <a:prstClr val="black">
                    <a:alpha val="70000"/>
                  </a:prstClr>
                </a:outerShdw>
              </a:effectLst>
              <a:latin typeface="Roboto Regular"/>
              <a:ea typeface="Roboto Thin" panose="02000000000000000000" pitchFamily="2" charset="0"/>
              <a:cs typeface="Roboto Regular"/>
            </a:endParaRPr>
          </a:p>
          <a:p>
            <a:pPr lvl="0"/>
            <a:endParaRPr lang="en-US" sz="1600" b="0" dirty="0" smtClean="0">
              <a:solidFill>
                <a:srgbClr val="FFFFFF"/>
              </a:solidFill>
              <a:latin typeface="Arial"/>
              <a:ea typeface="Arial"/>
              <a:cs typeface="Arial"/>
              <a:sym typeface="Arial"/>
            </a:endParaRPr>
          </a:p>
          <a:p>
            <a:pPr lvl="0"/>
            <a:endParaRPr lang="en-US" sz="1600" b="0" dirty="0">
              <a:solidFill>
                <a:srgbClr val="FFFFFF"/>
              </a:solidFill>
              <a:latin typeface="Arial"/>
              <a:ea typeface="Arial"/>
              <a:cs typeface="Arial"/>
              <a:sym typeface="Arial"/>
            </a:endParaRPr>
          </a:p>
          <a:p>
            <a:pPr lvl="0"/>
            <a:endParaRPr lang="en-US" sz="1600" b="0" dirty="0" smtClean="0">
              <a:solidFill>
                <a:srgbClr val="FFFFFF"/>
              </a:solidFill>
              <a:latin typeface="Arial"/>
              <a:ea typeface="Arial"/>
              <a:cs typeface="Arial"/>
              <a:sym typeface="Arial"/>
            </a:endParaRPr>
          </a:p>
          <a:p>
            <a:pPr lvl="0"/>
            <a:endParaRPr lang="en-US" sz="1600" b="0" dirty="0">
              <a:solidFill>
                <a:srgbClr val="FFFFFF"/>
              </a:solidFill>
              <a:latin typeface="Arial"/>
              <a:ea typeface="Arial"/>
              <a:cs typeface="Arial"/>
              <a:sym typeface="Arial"/>
            </a:endParaRPr>
          </a:p>
          <a:p>
            <a:pPr lvl="0"/>
            <a:endParaRPr lang="en-US" sz="1600" b="0" dirty="0" smtClean="0">
              <a:solidFill>
                <a:srgbClr val="FFFFFF"/>
              </a:solidFill>
              <a:latin typeface="Arial"/>
              <a:ea typeface="Arial"/>
              <a:cs typeface="Arial"/>
              <a:sym typeface="Arial"/>
            </a:endParaRPr>
          </a:p>
          <a:p>
            <a:pPr lvl="0"/>
            <a:r>
              <a:rPr lang="en" sz="1600" b="0" dirty="0" smtClean="0">
                <a:solidFill>
                  <a:srgbClr val="FFFFFF"/>
                </a:solidFill>
                <a:latin typeface="Arial"/>
                <a:ea typeface="Arial"/>
                <a:cs typeface="Arial"/>
                <a:sym typeface="Arial"/>
              </a:rPr>
              <a:t>Comments </a:t>
            </a:r>
            <a:r>
              <a:rPr lang="en" sz="1600" b="0" dirty="0">
                <a:solidFill>
                  <a:srgbClr val="FFFFFF"/>
                </a:solidFill>
                <a:latin typeface="Arial"/>
                <a:ea typeface="Arial"/>
                <a:cs typeface="Arial"/>
                <a:sym typeface="Arial"/>
              </a:rPr>
              <a:t>about this deck: </a:t>
            </a:r>
            <a:r>
              <a:rPr lang="en-US" sz="1600" dirty="0" err="1" smtClean="0">
                <a:solidFill>
                  <a:srgbClr val="FFFFFF"/>
                </a:solidFill>
              </a:rPr>
              <a:t>mborges</a:t>
            </a:r>
            <a:r>
              <a:rPr lang="en" sz="1600" b="0" dirty="0" smtClean="0">
                <a:solidFill>
                  <a:srgbClr val="FFFFFF"/>
                </a:solidFill>
                <a:latin typeface="Arial"/>
                <a:ea typeface="Arial"/>
                <a:cs typeface="Arial"/>
                <a:sym typeface="Arial"/>
              </a:rPr>
              <a:t>@pivotal.</a:t>
            </a:r>
            <a:r>
              <a:rPr lang="en-US" sz="1600" b="0" dirty="0" err="1" smtClean="0">
                <a:solidFill>
                  <a:srgbClr val="FFFFFF"/>
                </a:solidFill>
                <a:latin typeface="Arial"/>
                <a:ea typeface="Arial"/>
                <a:cs typeface="Arial"/>
                <a:sym typeface="Arial"/>
              </a:rPr>
              <a:t>io</a:t>
            </a:r>
            <a:endParaRPr lang="en" sz="1600" b="0" dirty="0">
              <a:solidFill>
                <a:srgbClr val="FFFFFF"/>
              </a:solidFill>
              <a:latin typeface="Arial"/>
              <a:ea typeface="Arial"/>
              <a:cs typeface="Arial"/>
              <a:sym typeface="Arial"/>
            </a:endParaRPr>
          </a:p>
        </p:txBody>
      </p:sp>
      <p:pic>
        <p:nvPicPr>
          <p:cNvPr id="11" name="Picture 2" descr="C:\Users\sdunn\Documents\Pivotal Corporate\presentation\Misc Assets\pivotal-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613" y="1"/>
            <a:ext cx="2045956" cy="80179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442928" y="1743236"/>
            <a:ext cx="3965191" cy="1975190"/>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kern="1200">
                <a:solidFill>
                  <a:schemeClr val="accent1"/>
                </a:solidFill>
                <a:latin typeface="+mj-lt"/>
                <a:ea typeface="+mj-ea"/>
                <a:cs typeface="+mj-cs"/>
              </a:defRPr>
            </a:lvl1pPr>
          </a:lstStyle>
          <a:p>
            <a:endParaRPr lang="en-US" sz="4000" b="0" dirty="0" smtClean="0">
              <a:solidFill>
                <a:schemeClr val="bg1"/>
              </a:solidFill>
              <a:effectLst>
                <a:outerShdw blurRad="76200" dist="50800" dir="5400000" algn="t" rotWithShape="0">
                  <a:prstClr val="black">
                    <a:alpha val="70000"/>
                  </a:prstClr>
                </a:outerShdw>
              </a:effectLst>
              <a:latin typeface="Roboto Regular"/>
              <a:ea typeface="Roboto Thin" panose="02000000000000000000" pitchFamily="2" charset="0"/>
              <a:cs typeface="Roboto Regular"/>
            </a:endParaRPr>
          </a:p>
        </p:txBody>
      </p:sp>
    </p:spTree>
    <p:extLst>
      <p:ext uri="{BB962C8B-B14F-4D97-AF65-F5344CB8AC3E}">
        <p14:creationId xmlns:p14="http://schemas.microsoft.com/office/powerpoint/2010/main" val="62610962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47" name="Shape 947"/>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0" i="0" u="none" strike="noStrike" cap="none" dirty="0">
                <a:solidFill>
                  <a:srgbClr val="29756E"/>
                </a:solidFill>
                <a:latin typeface="Helvetica Neue"/>
                <a:ea typeface="Helvetica Neue"/>
                <a:cs typeface="Helvetica Neue"/>
                <a:sym typeface="Helvetica Neue"/>
              </a:rPr>
              <a:t>Why </a:t>
            </a:r>
            <a:r>
              <a:rPr lang="en-US" sz="3200" b="0" i="0" u="none" strike="noStrike" cap="none" dirty="0" smtClean="0">
                <a:solidFill>
                  <a:srgbClr val="29756E"/>
                </a:solidFill>
                <a:latin typeface="Helvetica Neue"/>
                <a:ea typeface="Helvetica Neue"/>
                <a:cs typeface="Helvetica Neue"/>
                <a:sym typeface="Helvetica Neue"/>
              </a:rPr>
              <a:t>BOSH?</a:t>
            </a:r>
            <a:endParaRPr lang="en-US" sz="3200" b="0" i="0" u="none" strike="noStrike" cap="none" dirty="0">
              <a:solidFill>
                <a:srgbClr val="29756E"/>
              </a:solidFill>
              <a:latin typeface="Helvetica Neue"/>
              <a:ea typeface="Helvetica Neue"/>
              <a:cs typeface="Helvetica Neue"/>
              <a:sym typeface="Helvetica Neue"/>
            </a:endParaRPr>
          </a:p>
        </p:txBody>
      </p:sp>
      <p:sp>
        <p:nvSpPr>
          <p:cNvPr id="939" name="Shape 939"/>
          <p:cNvSpPr txBox="1">
            <a:spLocks noGrp="1"/>
          </p:cNvSpPr>
          <p:nvPr>
            <p:ph type="sldNum" idx="4294967295"/>
          </p:nvPr>
        </p:nvSpPr>
        <p:spPr>
          <a:xfrm>
            <a:off x="8610600" y="5021263"/>
            <a:ext cx="533400" cy="127000"/>
          </a:xfrm>
          <a:prstGeom prst="rect">
            <a:avLst/>
          </a:prstGeom>
          <a:noFill/>
          <a:ln>
            <a:noFill/>
          </a:ln>
        </p:spPr>
        <p:txBody>
          <a:bodyPr lIns="0" tIns="0" rIns="0" bIns="0" anchor="t" anchorCtr="0">
            <a:noAutofit/>
          </a:bodyPr>
          <a:lstStyle/>
          <a:p>
            <a:pPr marL="0" marR="0" lvl="0" indent="0" algn="r" rtl="0">
              <a:spcBef>
                <a:spcPts val="0"/>
              </a:spcBef>
              <a:buSzPct val="25000"/>
              <a:buNone/>
            </a:pPr>
            <a:fld id="{00000000-1234-1234-1234-123412341234}" type="slidenum">
              <a:rPr lang="en-US" sz="800" b="0" i="0" u="none" strike="noStrike" cap="none">
                <a:solidFill>
                  <a:srgbClr val="808080"/>
                </a:solidFill>
                <a:latin typeface="Arial"/>
                <a:ea typeface="Arial"/>
                <a:cs typeface="Arial"/>
                <a:sym typeface="Arial"/>
              </a:rPr>
              <a:t>10</a:t>
            </a:fld>
            <a:endParaRPr lang="en-US" sz="800" b="0" i="0" u="none" strike="noStrike" cap="none">
              <a:solidFill>
                <a:srgbClr val="808080"/>
              </a:solidFill>
              <a:latin typeface="Arial"/>
              <a:ea typeface="Arial"/>
              <a:cs typeface="Arial"/>
              <a:sym typeface="Arial"/>
            </a:endParaRPr>
          </a:p>
        </p:txBody>
      </p:sp>
      <p:pic>
        <p:nvPicPr>
          <p:cNvPr id="941" name="Shape 941"/>
          <p:cNvPicPr preferRelativeResize="0"/>
          <p:nvPr/>
        </p:nvPicPr>
        <p:blipFill rotWithShape="1">
          <a:blip r:embed="rId3">
            <a:alphaModFix/>
          </a:blip>
          <a:srcRect/>
          <a:stretch/>
        </p:blipFill>
        <p:spPr>
          <a:xfrm>
            <a:off x="2768556" y="940740"/>
            <a:ext cx="6206112" cy="3549529"/>
          </a:xfrm>
          <a:prstGeom prst="rect">
            <a:avLst/>
          </a:prstGeom>
          <a:noFill/>
          <a:ln>
            <a:noFill/>
          </a:ln>
        </p:spPr>
      </p:pic>
      <p:sp>
        <p:nvSpPr>
          <p:cNvPr id="11" name="Shape 1102"/>
          <p:cNvSpPr txBox="1"/>
          <p:nvPr/>
        </p:nvSpPr>
        <p:spPr>
          <a:xfrm>
            <a:off x="121850" y="1042999"/>
            <a:ext cx="2451674" cy="3509924"/>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sz="1600" dirty="0" smtClean="0">
                <a:solidFill>
                  <a:schemeClr val="bg1"/>
                </a:solidFill>
                <a:latin typeface="Open Sans"/>
                <a:ea typeface="Open Sans"/>
                <a:cs typeface="Open Sans"/>
                <a:sym typeface="Open Sans"/>
              </a:rPr>
              <a:t>Provision services, not machines</a:t>
            </a:r>
          </a:p>
          <a:p>
            <a:pPr marL="285750" marR="0" lvl="0" indent="-285750" algn="l" rtl="0">
              <a:lnSpc>
                <a:spcPct val="100000"/>
              </a:lnSpc>
              <a:spcBef>
                <a:spcPts val="1200"/>
              </a:spcBef>
              <a:spcAft>
                <a:spcPts val="0"/>
              </a:spcAft>
              <a:buFont typeface="Arial"/>
              <a:buChar char="•"/>
            </a:pPr>
            <a:r>
              <a:rPr lang="en-US" sz="1600" dirty="0" smtClean="0">
                <a:solidFill>
                  <a:schemeClr val="bg1"/>
                </a:solidFill>
                <a:latin typeface="Open Sans"/>
                <a:ea typeface="Open Sans"/>
                <a:cs typeface="Open Sans"/>
                <a:sym typeface="Open Sans"/>
              </a:rPr>
              <a:t>Enables Continuous Delivery</a:t>
            </a:r>
          </a:p>
          <a:p>
            <a:pPr marL="285750" marR="0" lvl="0" indent="-285750" algn="l" rtl="0">
              <a:lnSpc>
                <a:spcPct val="100000"/>
              </a:lnSpc>
              <a:spcBef>
                <a:spcPts val="1200"/>
              </a:spcBef>
              <a:spcAft>
                <a:spcPts val="0"/>
              </a:spcAft>
              <a:buFont typeface="Arial"/>
              <a:buChar char="•"/>
            </a:pPr>
            <a:r>
              <a:rPr lang="en-US" sz="1600" dirty="0" smtClean="0">
                <a:solidFill>
                  <a:schemeClr val="bg1"/>
                </a:solidFill>
                <a:latin typeface="Open Sans"/>
                <a:ea typeface="Open Sans"/>
                <a:cs typeface="Open Sans"/>
                <a:sym typeface="Open Sans"/>
              </a:rPr>
              <a:t>Cloud-agnostics view of Ops Platform</a:t>
            </a:r>
          </a:p>
          <a:p>
            <a:pPr marL="285750" marR="0" lvl="0" indent="-285750" algn="l" rtl="0">
              <a:lnSpc>
                <a:spcPct val="100000"/>
              </a:lnSpc>
              <a:spcBef>
                <a:spcPts val="1200"/>
              </a:spcBef>
              <a:spcAft>
                <a:spcPts val="0"/>
              </a:spcAft>
              <a:buFont typeface="Arial"/>
              <a:buChar char="•"/>
            </a:pPr>
            <a:r>
              <a:rPr lang="en-US" sz="1600" dirty="0" smtClean="0">
                <a:solidFill>
                  <a:schemeClr val="bg1"/>
                </a:solidFill>
                <a:latin typeface="Open Sans"/>
                <a:ea typeface="Open Sans"/>
                <a:cs typeface="Open Sans"/>
                <a:sym typeface="Open Sans"/>
              </a:rPr>
              <a:t>Holistic </a:t>
            </a:r>
            <a:r>
              <a:rPr lang="en-US" sz="1600" dirty="0" err="1" smtClean="0">
                <a:solidFill>
                  <a:schemeClr val="bg1"/>
                </a:solidFill>
                <a:latin typeface="Open Sans"/>
                <a:ea typeface="Open Sans"/>
                <a:cs typeface="Open Sans"/>
                <a:sym typeface="Open Sans"/>
              </a:rPr>
              <a:t>Toolchain</a:t>
            </a:r>
            <a:r>
              <a:rPr lang="en-US" sz="1600" dirty="0" smtClean="0">
                <a:solidFill>
                  <a:schemeClr val="bg1"/>
                </a:solidFill>
                <a:latin typeface="Open Sans"/>
                <a:ea typeface="Open Sans"/>
                <a:cs typeface="Open Sans"/>
                <a:sym typeface="Open Sans"/>
              </a:rPr>
              <a:t> for “rule them all”</a:t>
            </a:r>
          </a:p>
          <a:p>
            <a:pPr marL="285750" marR="0" lvl="0" indent="-285750" algn="l" rtl="0">
              <a:lnSpc>
                <a:spcPct val="100000"/>
              </a:lnSpc>
              <a:spcBef>
                <a:spcPts val="1200"/>
              </a:spcBef>
              <a:spcAft>
                <a:spcPts val="0"/>
              </a:spcAft>
              <a:buFont typeface="Arial"/>
              <a:buChar char="•"/>
            </a:pPr>
            <a:r>
              <a:rPr lang="en-US" sz="1600" dirty="0" smtClean="0">
                <a:solidFill>
                  <a:schemeClr val="bg1"/>
                </a:solidFill>
                <a:latin typeface="Open Sans"/>
                <a:ea typeface="Open Sans"/>
                <a:cs typeface="Open Sans"/>
                <a:sym typeface="Open Sans"/>
              </a:rPr>
              <a:t>Eliminate bespoke automation on top of </a:t>
            </a:r>
            <a:r>
              <a:rPr lang="en-US" sz="1600" dirty="0" err="1" smtClean="0">
                <a:solidFill>
                  <a:schemeClr val="bg1"/>
                </a:solidFill>
                <a:latin typeface="Open Sans"/>
                <a:ea typeface="Open Sans"/>
                <a:cs typeface="Open Sans"/>
                <a:sym typeface="Open Sans"/>
              </a:rPr>
              <a:t>config</a:t>
            </a:r>
            <a:r>
              <a:rPr lang="en-US" sz="1600" dirty="0" smtClean="0">
                <a:solidFill>
                  <a:schemeClr val="bg1"/>
                </a:solidFill>
                <a:latin typeface="Open Sans"/>
                <a:ea typeface="Open Sans"/>
                <a:cs typeface="Open Sans"/>
                <a:sym typeface="Open Sans"/>
              </a:rPr>
              <a:t> management</a:t>
            </a:r>
            <a:endParaRPr lang="en-US" sz="1600" dirty="0">
              <a:solidFill>
                <a:schemeClr val="bg1"/>
              </a:solidFill>
              <a:latin typeface="Open Sans"/>
              <a:ea typeface="Open Sans"/>
              <a:cs typeface="Open Sans"/>
              <a:sym typeface="Open Sans"/>
            </a:endParaRPr>
          </a:p>
        </p:txBody>
      </p:sp>
    </p:spTree>
    <p:extLst>
      <p:ext uri="{BB962C8B-B14F-4D97-AF65-F5344CB8AC3E}">
        <p14:creationId xmlns:p14="http://schemas.microsoft.com/office/powerpoint/2010/main" val="215316229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lstStyle/>
          <a:p>
            <a:pPr defTabSz="514328">
              <a:defRPr/>
            </a:pPr>
            <a:r>
              <a:rPr lang="en-US" sz="2500" dirty="0" smtClean="0">
                <a:solidFill>
                  <a:srgbClr val="008881"/>
                </a:solidFill>
                <a:ea typeface="+mj-ea"/>
                <a:cs typeface="+mj-cs"/>
              </a:rPr>
              <a:t>BOSH key terms</a:t>
            </a:r>
            <a:endParaRPr lang="en-US" sz="2500" dirty="0">
              <a:solidFill>
                <a:srgbClr val="008881"/>
              </a:solidFill>
              <a:ea typeface="+mj-ea"/>
              <a:cs typeface="+mj-cs"/>
            </a:endParaRPr>
          </a:p>
        </p:txBody>
      </p:sp>
      <p:sp>
        <p:nvSpPr>
          <p:cNvPr id="2049" name="Slide Number Placeholder 3"/>
          <p:cNvSpPr>
            <a:spLocks noGrp="1"/>
          </p:cNvSpPr>
          <p:nvPr>
            <p:ph type="sldNum" sz="quarter" idx="4294967295"/>
          </p:nvPr>
        </p:nvSpPr>
        <p:spPr bwMode="auto">
          <a:xfrm>
            <a:off x="0" y="4933950"/>
            <a:ext cx="207963" cy="2000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35" tIns="25718" rIns="51435" bIns="25718" numCol="1" anchor="t" anchorCtr="0" compatLnSpc="1">
            <a:prstTxWarp prst="textNoShape">
              <a:avLst/>
            </a:prstTxWarp>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417909" indent="-160734" eaLnBrk="0" hangingPunct="0">
              <a:defRPr sz="4200">
                <a:solidFill>
                  <a:srgbClr val="000000"/>
                </a:solidFill>
                <a:latin typeface="Gill Sans" charset="0"/>
                <a:ea typeface="ヒラギノ角ゴ ProN W3" charset="0"/>
                <a:cs typeface="ヒラギノ角ゴ ProN W3" charset="0"/>
                <a:sym typeface="Gill Sans" charset="0"/>
              </a:defRPr>
            </a:lvl2pPr>
            <a:lvl3pPr marL="642938" indent="-128588" eaLnBrk="0" hangingPunct="0">
              <a:defRPr sz="4200">
                <a:solidFill>
                  <a:srgbClr val="000000"/>
                </a:solidFill>
                <a:latin typeface="Gill Sans" charset="0"/>
                <a:ea typeface="ヒラギノ角ゴ ProN W3" charset="0"/>
                <a:cs typeface="ヒラギノ角ゴ ProN W3" charset="0"/>
                <a:sym typeface="Gill Sans" charset="0"/>
              </a:defRPr>
            </a:lvl3pPr>
            <a:lvl4pPr marL="900113" indent="-128588" eaLnBrk="0" hangingPunct="0">
              <a:defRPr sz="4200">
                <a:solidFill>
                  <a:srgbClr val="000000"/>
                </a:solidFill>
                <a:latin typeface="Gill Sans" charset="0"/>
                <a:ea typeface="ヒラギノ角ゴ ProN W3" charset="0"/>
                <a:cs typeface="ヒラギノ角ゴ ProN W3" charset="0"/>
                <a:sym typeface="Gill Sans" charset="0"/>
              </a:defRPr>
            </a:lvl4pPr>
            <a:lvl5pPr marL="1157288" indent="-128588" eaLnBrk="0" hangingPunct="0">
              <a:defRPr sz="4200">
                <a:solidFill>
                  <a:srgbClr val="000000"/>
                </a:solidFill>
                <a:latin typeface="Gill Sans" charset="0"/>
                <a:ea typeface="ヒラギノ角ゴ ProN W3" charset="0"/>
                <a:cs typeface="ヒラギノ角ゴ ProN W3" charset="0"/>
                <a:sym typeface="Gill Sans" charset="0"/>
              </a:defRPr>
            </a:lvl5pPr>
            <a:lvl6pPr marL="1414463" indent="-128588"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1671638" indent="-128588"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1928813" indent="-128588"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2185988" indent="-128588"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fld id="{1D5ADB3A-C6F2-6F40-84FB-AB743D47D13E}" type="slidenum">
              <a:rPr lang="en-US"/>
              <a:pPr eaLnBrk="1" hangingPunct="1"/>
              <a:t>11</a:t>
            </a:fld>
            <a:endParaRPr lang="en-US"/>
          </a:p>
        </p:txBody>
      </p:sp>
      <p:sp>
        <p:nvSpPr>
          <p:cNvPr id="2051" name="Text Box 6"/>
          <p:cNvSpPr txBox="1">
            <a:spLocks noChangeArrowheads="1"/>
          </p:cNvSpPr>
          <p:nvPr/>
        </p:nvSpPr>
        <p:spPr bwMode="auto">
          <a:xfrm>
            <a:off x="307181" y="4934545"/>
            <a:ext cx="20806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51431" tIns="25716" rIns="51431" bIns="25716" anchor="ctr"/>
          <a:lstStyle>
            <a:lvl1pPr eaLnBrk="0" hangingPunct="0">
              <a:defRPr sz="75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75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75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75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75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75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75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75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7500">
                <a:solidFill>
                  <a:srgbClr val="000000"/>
                </a:solidFill>
                <a:latin typeface="Gill Sans" charset="0"/>
                <a:ea typeface="ヒラギノ角ゴ ProN W3" charset="0"/>
                <a:cs typeface="ヒラギノ角ゴ ProN W3" charset="0"/>
                <a:sym typeface="Gill Sans" charset="0"/>
              </a:defRPr>
            </a:lvl9pPr>
          </a:lstStyle>
          <a:p>
            <a:pPr algn="l" eaLnBrk="1" hangingPunct="1"/>
            <a:fld id="{8CDC093B-3E83-B846-AC37-4C52E7109BA1}" type="slidenum">
              <a:rPr lang="en-US" sz="1100">
                <a:solidFill>
                  <a:srgbClr val="595959"/>
                </a:solidFill>
                <a:latin typeface="Arial" charset="0"/>
                <a:ea typeface="ＭＳ Ｐゴシック" charset="0"/>
                <a:sym typeface="Arial" charset="0"/>
              </a:rPr>
              <a:pPr algn="l" eaLnBrk="1" hangingPunct="1"/>
              <a:t>11</a:t>
            </a:fld>
            <a:endParaRPr lang="en-US" sz="1100">
              <a:solidFill>
                <a:srgbClr val="595959"/>
              </a:solidFill>
              <a:latin typeface="Arial" charset="0"/>
              <a:ea typeface="ＭＳ Ｐゴシック" charset="0"/>
              <a:sym typeface="Arial" charset="0"/>
            </a:endParaRPr>
          </a:p>
        </p:txBody>
      </p:sp>
      <p:sp>
        <p:nvSpPr>
          <p:cNvPr id="7" name="Shape 1102"/>
          <p:cNvSpPr txBox="1"/>
          <p:nvPr/>
        </p:nvSpPr>
        <p:spPr>
          <a:xfrm>
            <a:off x="515242" y="1025769"/>
            <a:ext cx="8081681" cy="3368404"/>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b="1" dirty="0" err="1" smtClean="0">
                <a:solidFill>
                  <a:schemeClr val="bg1"/>
                </a:solidFill>
                <a:latin typeface="Open Sans"/>
                <a:ea typeface="Open Sans"/>
                <a:cs typeface="Open Sans"/>
                <a:sym typeface="Open Sans"/>
              </a:rPr>
              <a:t>Stemcell</a:t>
            </a:r>
            <a:r>
              <a:rPr lang="en-US" dirty="0" smtClean="0">
                <a:solidFill>
                  <a:schemeClr val="bg1"/>
                </a:solidFill>
                <a:latin typeface="Open Sans"/>
                <a:ea typeface="Open Sans"/>
                <a:cs typeface="Open Sans"/>
                <a:sym typeface="Open Sans"/>
              </a:rPr>
              <a:t> – is a versioned Operating System image wrapped with </a:t>
            </a:r>
            <a:r>
              <a:rPr lang="en-US" dirty="0" err="1" smtClean="0">
                <a:solidFill>
                  <a:schemeClr val="bg1"/>
                </a:solidFill>
                <a:latin typeface="Open Sans"/>
                <a:ea typeface="Open Sans"/>
                <a:cs typeface="Open Sans"/>
                <a:sym typeface="Open Sans"/>
              </a:rPr>
              <a:t>IaaS</a:t>
            </a:r>
            <a:r>
              <a:rPr lang="en-US" dirty="0" smtClean="0">
                <a:solidFill>
                  <a:schemeClr val="bg1"/>
                </a:solidFill>
                <a:latin typeface="Open Sans"/>
                <a:ea typeface="Open Sans"/>
                <a:cs typeface="Open Sans"/>
                <a:sym typeface="Open Sans"/>
              </a:rPr>
              <a:t> specific packaging. Contains the bare minimum OS skeleton with BOSH agent and few configuration files to securely configure the OS by default.</a:t>
            </a:r>
            <a:endParaRPr lang="en-US" dirty="0">
              <a:solidFill>
                <a:schemeClr val="bg1"/>
              </a:solidFill>
              <a:latin typeface="Open Sans"/>
              <a:ea typeface="Open Sans"/>
              <a:cs typeface="Open Sans"/>
              <a:sym typeface="Open Sans"/>
            </a:endParaRPr>
          </a:p>
          <a:p>
            <a:pPr marL="285750" marR="0" lvl="0" indent="-285750" algn="l" rtl="0">
              <a:lnSpc>
                <a:spcPct val="100000"/>
              </a:lnSpc>
              <a:spcBef>
                <a:spcPts val="1200"/>
              </a:spcBef>
              <a:spcAft>
                <a:spcPts val="0"/>
              </a:spcAft>
              <a:buFont typeface="Arial"/>
              <a:buChar char="•"/>
            </a:pPr>
            <a:r>
              <a:rPr lang="en-US" b="1" dirty="0" smtClean="0">
                <a:solidFill>
                  <a:schemeClr val="bg1"/>
                </a:solidFill>
                <a:latin typeface="Open Sans"/>
                <a:ea typeface="Open Sans"/>
                <a:cs typeface="Open Sans"/>
                <a:sym typeface="Open Sans"/>
              </a:rPr>
              <a:t>Release</a:t>
            </a:r>
            <a:r>
              <a:rPr lang="en-US" dirty="0" smtClean="0">
                <a:solidFill>
                  <a:schemeClr val="bg1"/>
                </a:solidFill>
                <a:latin typeface="Open Sans"/>
                <a:ea typeface="Open Sans"/>
                <a:cs typeface="Open Sans"/>
                <a:sym typeface="Open Sans"/>
              </a:rPr>
              <a:t> – is a versioned collection of configuration properties, configuration templates, start up scripts, source code, binary artifacts, and anything else required to build and deploy software in a reproducible way.</a:t>
            </a:r>
            <a:endParaRPr lang="en-US" dirty="0">
              <a:solidFill>
                <a:schemeClr val="bg1"/>
              </a:solidFill>
              <a:latin typeface="Open Sans"/>
              <a:ea typeface="Open Sans"/>
              <a:cs typeface="Open Sans"/>
              <a:sym typeface="Open Sans"/>
            </a:endParaRPr>
          </a:p>
          <a:p>
            <a:pPr marL="285750" marR="0" lvl="0" indent="-285750" algn="l" rtl="0">
              <a:lnSpc>
                <a:spcPct val="100000"/>
              </a:lnSpc>
              <a:spcBef>
                <a:spcPts val="1200"/>
              </a:spcBef>
              <a:spcAft>
                <a:spcPts val="0"/>
              </a:spcAft>
              <a:buFont typeface="Arial"/>
              <a:buChar char="•"/>
            </a:pPr>
            <a:r>
              <a:rPr lang="en-US" b="1" dirty="0" smtClean="0">
                <a:solidFill>
                  <a:schemeClr val="bg1"/>
                </a:solidFill>
                <a:latin typeface="Open Sans"/>
                <a:ea typeface="Open Sans"/>
                <a:cs typeface="Open Sans"/>
                <a:sym typeface="Open Sans"/>
              </a:rPr>
              <a:t>Deployment</a:t>
            </a:r>
            <a:r>
              <a:rPr lang="en-US" dirty="0" smtClean="0">
                <a:solidFill>
                  <a:schemeClr val="bg1"/>
                </a:solidFill>
                <a:latin typeface="Open Sans"/>
                <a:ea typeface="Open Sans"/>
                <a:cs typeface="Open Sans"/>
                <a:sym typeface="Open Sans"/>
              </a:rPr>
              <a:t> – is a collection of VMs, built from a </a:t>
            </a:r>
            <a:r>
              <a:rPr lang="en-US" dirty="0" err="1" smtClean="0">
                <a:solidFill>
                  <a:schemeClr val="bg1"/>
                </a:solidFill>
                <a:latin typeface="Open Sans"/>
                <a:ea typeface="Open Sans"/>
                <a:cs typeface="Open Sans"/>
                <a:sym typeface="Open Sans"/>
              </a:rPr>
              <a:t>stemcell</a:t>
            </a:r>
            <a:r>
              <a:rPr lang="en-US" dirty="0" smtClean="0">
                <a:solidFill>
                  <a:schemeClr val="bg1"/>
                </a:solidFill>
                <a:latin typeface="Open Sans"/>
                <a:ea typeface="Open Sans"/>
                <a:cs typeface="Open Sans"/>
                <a:sym typeface="Open Sans"/>
              </a:rPr>
              <a:t>, that has been populated with specific releases and disks that keep persistent data. These resources are created based on a manifest file in the </a:t>
            </a:r>
            <a:r>
              <a:rPr lang="en-US" dirty="0" err="1" smtClean="0">
                <a:solidFill>
                  <a:schemeClr val="bg1"/>
                </a:solidFill>
                <a:latin typeface="Open Sans"/>
                <a:ea typeface="Open Sans"/>
                <a:cs typeface="Open Sans"/>
                <a:sym typeface="Open Sans"/>
              </a:rPr>
              <a:t>IaaS</a:t>
            </a:r>
            <a:r>
              <a:rPr lang="en-US" dirty="0" smtClean="0">
                <a:solidFill>
                  <a:schemeClr val="bg1"/>
                </a:solidFill>
                <a:latin typeface="Open Sans"/>
                <a:ea typeface="Open Sans"/>
                <a:cs typeface="Open Sans"/>
                <a:sym typeface="Open Sans"/>
              </a:rPr>
              <a:t> and managed by BOSH Directory, a centralized management server.</a:t>
            </a:r>
            <a:endParaRPr lang="en-US" dirty="0">
              <a:solidFill>
                <a:schemeClr val="bg1"/>
              </a:solidFill>
              <a:latin typeface="Open Sans"/>
              <a:ea typeface="Open Sans"/>
              <a:cs typeface="Open Sans"/>
              <a:sym typeface="Open Sans"/>
            </a:endParaRPr>
          </a:p>
        </p:txBody>
      </p:sp>
    </p:spTree>
    <p:extLst>
      <p:ext uri="{BB962C8B-B14F-4D97-AF65-F5344CB8AC3E}">
        <p14:creationId xmlns:p14="http://schemas.microsoft.com/office/powerpoint/2010/main" val="42426519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4" name="Shape 954"/>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dirty="0" smtClean="0">
                <a:solidFill>
                  <a:srgbClr val="29756E"/>
                </a:solidFill>
                <a:latin typeface="Helvetica Neue"/>
                <a:ea typeface="Helvetica Neue"/>
                <a:cs typeface="Helvetica Neue"/>
                <a:sym typeface="Helvetica Neue"/>
              </a:rPr>
              <a:t>BOSH + Pivotal Ops Manager</a:t>
            </a:r>
            <a:endParaRPr lang="en-US" sz="3200" b="0" i="0" u="none" strike="noStrike" cap="none" dirty="0">
              <a:solidFill>
                <a:srgbClr val="29756E"/>
              </a:solidFill>
              <a:latin typeface="Helvetica Neue"/>
              <a:ea typeface="Helvetica Neue"/>
              <a:cs typeface="Helvetica Neue"/>
              <a:sym typeface="Helvetica Neue"/>
            </a:endParaRPr>
          </a:p>
        </p:txBody>
      </p:sp>
      <p:sp>
        <p:nvSpPr>
          <p:cNvPr id="952" name="Shape 952"/>
          <p:cNvSpPr txBox="1">
            <a:spLocks noGrp="1"/>
          </p:cNvSpPr>
          <p:nvPr>
            <p:ph type="sldNum" idx="4294967295"/>
          </p:nvPr>
        </p:nvSpPr>
        <p:spPr>
          <a:xfrm>
            <a:off x="8610600" y="5021263"/>
            <a:ext cx="533400" cy="127000"/>
          </a:xfrm>
          <a:prstGeom prst="rect">
            <a:avLst/>
          </a:prstGeom>
          <a:noFill/>
          <a:ln>
            <a:noFill/>
          </a:ln>
        </p:spPr>
        <p:txBody>
          <a:bodyPr lIns="0" tIns="0" rIns="0" bIns="0" anchor="t" anchorCtr="0">
            <a:noAutofit/>
          </a:bodyPr>
          <a:lstStyle/>
          <a:p>
            <a:pPr marL="0" marR="0" lvl="0" indent="0" algn="r" rtl="0">
              <a:spcBef>
                <a:spcPts val="0"/>
              </a:spcBef>
              <a:buSzPct val="25000"/>
              <a:buNone/>
            </a:pPr>
            <a:fld id="{00000000-1234-1234-1234-123412341234}" type="slidenum">
              <a:rPr lang="en-US" sz="800" b="0" i="0" u="none" strike="noStrike" cap="none">
                <a:solidFill>
                  <a:srgbClr val="808080"/>
                </a:solidFill>
                <a:latin typeface="Arial"/>
                <a:ea typeface="Arial"/>
                <a:cs typeface="Arial"/>
                <a:sym typeface="Arial"/>
              </a:rPr>
              <a:t>12</a:t>
            </a:fld>
            <a:endParaRPr lang="en-US" sz="800" b="0" i="0" u="none" strike="noStrike" cap="none">
              <a:solidFill>
                <a:srgbClr val="808080"/>
              </a:solidFill>
              <a:latin typeface="Arial"/>
              <a:ea typeface="Arial"/>
              <a:cs typeface="Arial"/>
              <a:sym typeface="Arial"/>
            </a:endParaRPr>
          </a:p>
        </p:txBody>
      </p:sp>
      <p:sp>
        <p:nvSpPr>
          <p:cNvPr id="953" name="Shape 953"/>
          <p:cNvSpPr/>
          <p:nvPr/>
        </p:nvSpPr>
        <p:spPr>
          <a:xfrm>
            <a:off x="76130" y="1195498"/>
            <a:ext cx="2455499" cy="3451500"/>
          </a:xfrm>
          <a:prstGeom prst="roundRect">
            <a:avLst>
              <a:gd name="adj" fmla="val 4969"/>
            </a:avLst>
          </a:prstGeom>
          <a:gradFill>
            <a:gsLst>
              <a:gs pos="0">
                <a:srgbClr val="DDDDDD">
                  <a:alpha val="73725"/>
                </a:srgbClr>
              </a:gs>
              <a:gs pos="100000">
                <a:srgbClr val="FFFFFF">
                  <a:alpha val="73725"/>
                </a:srgbClr>
              </a:gs>
            </a:gsLst>
            <a:lin ang="20987100" scaled="0"/>
          </a:gradFill>
          <a:ln>
            <a:noFill/>
          </a:ln>
        </p:spPr>
        <p:txBody>
          <a:bodyPr lIns="50800" tIns="50800" rIns="50800" bIns="50800" anchor="ctr" anchorCtr="0">
            <a:noAutofit/>
          </a:bodyPr>
          <a:lstStyle/>
          <a:p>
            <a:pPr marL="0" marR="0" lvl="0" indent="0" algn="ctr" rtl="0">
              <a:spcBef>
                <a:spcPts val="0"/>
              </a:spcBef>
              <a:buNone/>
            </a:pPr>
            <a:endParaRPr sz="3200" b="0" i="0" u="none" strike="noStrike" cap="none">
              <a:solidFill>
                <a:srgbClr val="FFFFFF"/>
              </a:solidFill>
              <a:latin typeface="Helvetica Neue"/>
              <a:ea typeface="Helvetica Neue"/>
              <a:cs typeface="Helvetica Neue"/>
              <a:sym typeface="Helvetica Neue"/>
            </a:endParaRPr>
          </a:p>
        </p:txBody>
      </p:sp>
      <p:sp>
        <p:nvSpPr>
          <p:cNvPr id="955" name="Shape 955"/>
          <p:cNvSpPr/>
          <p:nvPr/>
        </p:nvSpPr>
        <p:spPr>
          <a:xfrm>
            <a:off x="3146653" y="1210571"/>
            <a:ext cx="3586500" cy="3421200"/>
          </a:xfrm>
          <a:prstGeom prst="roundRect">
            <a:avLst>
              <a:gd name="adj" fmla="val 1485"/>
            </a:avLst>
          </a:prstGeom>
          <a:noFill/>
          <a:ln w="25400" cap="flat" cmpd="sng">
            <a:solidFill>
              <a:srgbClr val="29756E"/>
            </a:solidFill>
            <a:prstDash val="solid"/>
            <a:round/>
            <a:headEnd type="none" w="med" len="med"/>
            <a:tailEnd type="none" w="med" len="med"/>
          </a:ln>
        </p:spPr>
        <p:txBody>
          <a:bodyPr lIns="0" tIns="0" rIns="0" bIns="0" anchor="ctr"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sp>
        <p:nvSpPr>
          <p:cNvPr id="956" name="Shape 956"/>
          <p:cNvSpPr/>
          <p:nvPr/>
        </p:nvSpPr>
        <p:spPr>
          <a:xfrm>
            <a:off x="3173477" y="2361376"/>
            <a:ext cx="1581000" cy="3299"/>
          </a:xfrm>
          <a:custGeom>
            <a:avLst/>
            <a:gdLst/>
            <a:ahLst/>
            <a:cxnLst/>
            <a:rect l="0" t="0" r="0" b="0"/>
            <a:pathLst>
              <a:path w="120000" h="120000" extrusionOk="0">
                <a:moveTo>
                  <a:pt x="0" y="120000"/>
                </a:moveTo>
                <a:cubicBezTo>
                  <a:pt x="40000" y="80000"/>
                  <a:pt x="80000" y="40000"/>
                  <a:pt x="120000" y="0"/>
                </a:cubicBezTo>
              </a:path>
            </a:pathLst>
          </a:custGeom>
          <a:noFill/>
          <a:ln w="19050" cap="flat" cmpd="sng">
            <a:solidFill>
              <a:srgbClr val="535353"/>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cxnSp>
        <p:nvCxnSpPr>
          <p:cNvPr id="957" name="Shape 957"/>
          <p:cNvCxnSpPr/>
          <p:nvPr/>
        </p:nvCxnSpPr>
        <p:spPr>
          <a:xfrm rot="10800000" flipH="1">
            <a:off x="4583123" y="2548823"/>
            <a:ext cx="202200" cy="202200"/>
          </a:xfrm>
          <a:prstGeom prst="straightConnector1">
            <a:avLst/>
          </a:prstGeom>
          <a:noFill/>
          <a:ln w="19050" cap="flat" cmpd="sng">
            <a:solidFill>
              <a:srgbClr val="535353"/>
            </a:solidFill>
            <a:prstDash val="solid"/>
            <a:round/>
            <a:headEnd type="none" w="med" len="med"/>
            <a:tailEnd type="none" w="med" len="med"/>
          </a:ln>
        </p:spPr>
      </p:cxnSp>
      <p:cxnSp>
        <p:nvCxnSpPr>
          <p:cNvPr id="958" name="Shape 958"/>
          <p:cNvCxnSpPr/>
          <p:nvPr/>
        </p:nvCxnSpPr>
        <p:spPr>
          <a:xfrm>
            <a:off x="4578834" y="1993314"/>
            <a:ext cx="193499" cy="193499"/>
          </a:xfrm>
          <a:prstGeom prst="straightConnector1">
            <a:avLst/>
          </a:prstGeom>
          <a:noFill/>
          <a:ln w="19050" cap="flat" cmpd="sng">
            <a:solidFill>
              <a:srgbClr val="535353"/>
            </a:solidFill>
            <a:prstDash val="solid"/>
            <a:round/>
            <a:headEnd type="none" w="med" len="med"/>
            <a:tailEnd type="none" w="med" len="med"/>
          </a:ln>
        </p:spPr>
      </p:cxnSp>
      <p:sp>
        <p:nvSpPr>
          <p:cNvPr id="959" name="Shape 959"/>
          <p:cNvSpPr/>
          <p:nvPr/>
        </p:nvSpPr>
        <p:spPr>
          <a:xfrm>
            <a:off x="3255612" y="2642179"/>
            <a:ext cx="1451999" cy="387299"/>
          </a:xfrm>
          <a:prstGeom prst="roundRect">
            <a:avLst>
              <a:gd name="adj" fmla="val 13038"/>
            </a:avLst>
          </a:prstGeom>
          <a:solidFill>
            <a:srgbClr val="545454"/>
          </a:solidFill>
          <a:ln>
            <a:noFill/>
          </a:ln>
        </p:spPr>
        <p:txBody>
          <a:bodyPr lIns="0" tIns="0" rIns="0" bIns="0" anchor="ctr" anchorCtr="0">
            <a:noAutofit/>
          </a:bodyPr>
          <a:lstStyle/>
          <a:p>
            <a:pPr marL="0" marR="0" lvl="0" indent="0" algn="l" rtl="0">
              <a:spcBef>
                <a:spcPts val="0"/>
              </a:spcBef>
              <a:buSzPct val="25000"/>
              <a:buNone/>
            </a:pPr>
            <a:r>
              <a:rPr lang="en-US" sz="1600" b="0" i="0" u="none" strike="noStrike" cap="none">
                <a:solidFill>
                  <a:srgbClr val="FFFFFF"/>
                </a:solidFill>
                <a:latin typeface="Arial"/>
                <a:ea typeface="Arial"/>
                <a:cs typeface="Arial"/>
                <a:sym typeface="Arial"/>
              </a:rPr>
              <a:t>        Blobstore</a:t>
            </a:r>
          </a:p>
        </p:txBody>
      </p:sp>
      <p:sp>
        <p:nvSpPr>
          <p:cNvPr id="960" name="Shape 960"/>
          <p:cNvSpPr/>
          <p:nvPr/>
        </p:nvSpPr>
        <p:spPr>
          <a:xfrm>
            <a:off x="3305243" y="2727907"/>
            <a:ext cx="206699" cy="215700"/>
          </a:xfrm>
          <a:custGeom>
            <a:avLst/>
            <a:gdLst/>
            <a:ahLst/>
            <a:cxnLst/>
            <a:rect l="0" t="0" r="0" b="0"/>
            <a:pathLst>
              <a:path w="120000" h="120000" extrusionOk="0">
                <a:moveTo>
                  <a:pt x="0" y="67933"/>
                </a:moveTo>
                <a:cubicBezTo>
                  <a:pt x="0" y="77011"/>
                  <a:pt x="26861" y="84366"/>
                  <a:pt x="60000" y="84366"/>
                </a:cubicBezTo>
                <a:cubicBezTo>
                  <a:pt x="93138" y="84366"/>
                  <a:pt x="120000" y="77011"/>
                  <a:pt x="120000" y="67933"/>
                </a:cubicBezTo>
                <a:lnTo>
                  <a:pt x="120000" y="103666"/>
                </a:lnTo>
                <a:lnTo>
                  <a:pt x="119961" y="103666"/>
                </a:lnTo>
                <a:cubicBezTo>
                  <a:pt x="119794" y="112694"/>
                  <a:pt x="93011" y="120000"/>
                  <a:pt x="60000" y="120000"/>
                </a:cubicBezTo>
                <a:cubicBezTo>
                  <a:pt x="26988" y="120000"/>
                  <a:pt x="205" y="112694"/>
                  <a:pt x="38" y="103666"/>
                </a:cubicBezTo>
                <a:lnTo>
                  <a:pt x="0" y="103666"/>
                </a:lnTo>
                <a:lnTo>
                  <a:pt x="0" y="103561"/>
                </a:lnTo>
                <a:close/>
                <a:moveTo>
                  <a:pt x="0" y="22811"/>
                </a:moveTo>
                <a:cubicBezTo>
                  <a:pt x="0" y="31888"/>
                  <a:pt x="26861" y="39250"/>
                  <a:pt x="60000" y="39250"/>
                </a:cubicBezTo>
                <a:cubicBezTo>
                  <a:pt x="93138" y="39250"/>
                  <a:pt x="120000" y="31888"/>
                  <a:pt x="120000" y="22811"/>
                </a:cubicBezTo>
                <a:lnTo>
                  <a:pt x="120000" y="58544"/>
                </a:lnTo>
                <a:lnTo>
                  <a:pt x="119961" y="58544"/>
                </a:lnTo>
                <a:cubicBezTo>
                  <a:pt x="119794" y="67577"/>
                  <a:pt x="93011" y="74877"/>
                  <a:pt x="60000" y="74877"/>
                </a:cubicBezTo>
                <a:cubicBezTo>
                  <a:pt x="26988" y="74877"/>
                  <a:pt x="205" y="67577"/>
                  <a:pt x="38" y="58544"/>
                </a:cubicBezTo>
                <a:lnTo>
                  <a:pt x="0" y="58544"/>
                </a:lnTo>
                <a:lnTo>
                  <a:pt x="0" y="58444"/>
                </a:lnTo>
                <a:close/>
                <a:moveTo>
                  <a:pt x="60000" y="0"/>
                </a:moveTo>
                <a:cubicBezTo>
                  <a:pt x="91316" y="0"/>
                  <a:pt x="116700" y="6955"/>
                  <a:pt x="116700" y="15533"/>
                </a:cubicBezTo>
                <a:cubicBezTo>
                  <a:pt x="116700" y="24111"/>
                  <a:pt x="91316" y="31066"/>
                  <a:pt x="60000" y="31066"/>
                </a:cubicBezTo>
                <a:cubicBezTo>
                  <a:pt x="28683" y="31066"/>
                  <a:pt x="3300" y="24111"/>
                  <a:pt x="3300" y="15533"/>
                </a:cubicBezTo>
                <a:cubicBezTo>
                  <a:pt x="3300" y="6955"/>
                  <a:pt x="28683" y="0"/>
                  <a:pt x="60000" y="0"/>
                </a:cubicBezTo>
                <a:close/>
              </a:path>
            </a:pathLst>
          </a:custGeom>
          <a:solidFill>
            <a:srgbClr val="FFFFFF"/>
          </a:solidFill>
          <a:ln>
            <a:noFill/>
          </a:ln>
        </p:spPr>
        <p:txBody>
          <a:bodyPr lIns="0" tIns="0" rIns="0" bIns="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pic>
        <p:nvPicPr>
          <p:cNvPr id="961" name="Shape 961"/>
          <p:cNvPicPr preferRelativeResize="0"/>
          <p:nvPr/>
        </p:nvPicPr>
        <p:blipFill rotWithShape="1">
          <a:blip r:embed="rId3">
            <a:alphaModFix/>
          </a:blip>
          <a:srcRect l="3262" t="13726" r="13076" b="40957"/>
          <a:stretch/>
        </p:blipFill>
        <p:spPr>
          <a:xfrm>
            <a:off x="5588473" y="1236436"/>
            <a:ext cx="1023900" cy="554399"/>
          </a:xfrm>
          <a:prstGeom prst="rect">
            <a:avLst/>
          </a:prstGeom>
          <a:noFill/>
          <a:ln>
            <a:noFill/>
          </a:ln>
        </p:spPr>
      </p:pic>
      <p:sp>
        <p:nvSpPr>
          <p:cNvPr id="962" name="Shape 962"/>
          <p:cNvSpPr/>
          <p:nvPr/>
        </p:nvSpPr>
        <p:spPr>
          <a:xfrm>
            <a:off x="5831332" y="1728982"/>
            <a:ext cx="666600" cy="370799"/>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1600" b="0" i="0" u="none" strike="noStrike" cap="none">
                <a:solidFill>
                  <a:srgbClr val="535353"/>
                </a:solidFill>
                <a:latin typeface="Arial"/>
                <a:ea typeface="Arial"/>
                <a:cs typeface="Arial"/>
                <a:sym typeface="Arial"/>
              </a:rPr>
              <a:t>BOSH</a:t>
            </a:r>
          </a:p>
        </p:txBody>
      </p:sp>
      <p:sp>
        <p:nvSpPr>
          <p:cNvPr id="963" name="Shape 963"/>
          <p:cNvSpPr/>
          <p:nvPr/>
        </p:nvSpPr>
        <p:spPr>
          <a:xfrm>
            <a:off x="3255612" y="3648864"/>
            <a:ext cx="1303500" cy="631500"/>
          </a:xfrm>
          <a:prstGeom prst="roundRect">
            <a:avLst>
              <a:gd name="adj" fmla="val 7994"/>
            </a:avLst>
          </a:prstGeom>
          <a:solidFill>
            <a:srgbClr val="29756E"/>
          </a:solidFill>
          <a:ln>
            <a:noFill/>
          </a:ln>
        </p:spPr>
        <p:txBody>
          <a:bodyPr lIns="0" tIns="0" rIns="0" bIns="0" anchor="ctr" anchorCtr="0">
            <a:noAutofit/>
          </a:bodyPr>
          <a:lstStyle/>
          <a:p>
            <a:pPr marL="0" marR="0" lvl="0" indent="0" algn="l" rtl="0">
              <a:spcBef>
                <a:spcPts val="0"/>
              </a:spcBef>
              <a:buSzPct val="25000"/>
              <a:buNone/>
            </a:pPr>
            <a:r>
              <a:rPr lang="en-US" sz="1600" b="0" i="0" u="none" strike="noStrike" cap="none">
                <a:solidFill>
                  <a:srgbClr val="FFFFFF"/>
                </a:solidFill>
                <a:latin typeface="Arial"/>
                <a:ea typeface="Arial"/>
                <a:cs typeface="Arial"/>
                <a:sym typeface="Arial"/>
              </a:rPr>
              <a:t>        Health </a:t>
            </a:r>
          </a:p>
          <a:p>
            <a:pPr marL="0" marR="0" lvl="0" indent="0" algn="l" rtl="0">
              <a:spcBef>
                <a:spcPts val="0"/>
              </a:spcBef>
              <a:buSzPct val="25000"/>
              <a:buNone/>
            </a:pPr>
            <a:r>
              <a:rPr lang="en-US" sz="1600" b="0" i="0" u="none" strike="noStrike" cap="none">
                <a:solidFill>
                  <a:srgbClr val="FFFFFF"/>
                </a:solidFill>
                <a:latin typeface="Arial"/>
                <a:ea typeface="Arial"/>
                <a:cs typeface="Arial"/>
                <a:sym typeface="Arial"/>
              </a:rPr>
              <a:t>        Monitor</a:t>
            </a:r>
          </a:p>
        </p:txBody>
      </p:sp>
      <p:pic>
        <p:nvPicPr>
          <p:cNvPr id="964" name="Shape 964"/>
          <p:cNvPicPr preferRelativeResize="0"/>
          <p:nvPr/>
        </p:nvPicPr>
        <p:blipFill rotWithShape="1">
          <a:blip r:embed="rId4">
            <a:alphaModFix/>
          </a:blip>
          <a:srcRect/>
          <a:stretch/>
        </p:blipFill>
        <p:spPr>
          <a:xfrm>
            <a:off x="3355741" y="3779374"/>
            <a:ext cx="241199" cy="227099"/>
          </a:xfrm>
          <a:prstGeom prst="rect">
            <a:avLst/>
          </a:prstGeom>
          <a:noFill/>
          <a:ln>
            <a:noFill/>
          </a:ln>
        </p:spPr>
      </p:pic>
      <p:sp>
        <p:nvSpPr>
          <p:cNvPr id="965" name="Shape 965"/>
          <p:cNvSpPr/>
          <p:nvPr/>
        </p:nvSpPr>
        <p:spPr>
          <a:xfrm>
            <a:off x="3255612" y="1751560"/>
            <a:ext cx="1451999" cy="387299"/>
          </a:xfrm>
          <a:prstGeom prst="roundRect">
            <a:avLst>
              <a:gd name="adj" fmla="val 13038"/>
            </a:avLst>
          </a:prstGeom>
          <a:solidFill>
            <a:srgbClr val="545454"/>
          </a:solidFill>
          <a:ln>
            <a:noFill/>
          </a:ln>
        </p:spPr>
        <p:txBody>
          <a:bodyPr lIns="0" tIns="0" rIns="0" bIns="0" anchor="ctr" anchorCtr="0">
            <a:noAutofit/>
          </a:bodyPr>
          <a:lstStyle/>
          <a:p>
            <a:pPr marL="0" marR="0" lvl="0" indent="0" algn="l" rtl="0">
              <a:spcBef>
                <a:spcPts val="0"/>
              </a:spcBef>
              <a:buSzPct val="25000"/>
              <a:buNone/>
            </a:pPr>
            <a:r>
              <a:rPr lang="en-US" sz="1600" b="0" i="0" u="none" strike="noStrike" cap="none">
                <a:solidFill>
                  <a:srgbClr val="FFFFFF"/>
                </a:solidFill>
                <a:latin typeface="Arial"/>
                <a:ea typeface="Arial"/>
                <a:cs typeface="Arial"/>
                <a:sym typeface="Arial"/>
              </a:rPr>
              <a:t>        DB</a:t>
            </a:r>
          </a:p>
        </p:txBody>
      </p:sp>
      <p:sp>
        <p:nvSpPr>
          <p:cNvPr id="966" name="Shape 966"/>
          <p:cNvSpPr/>
          <p:nvPr/>
        </p:nvSpPr>
        <p:spPr>
          <a:xfrm>
            <a:off x="3305243" y="1811675"/>
            <a:ext cx="206699" cy="215700"/>
          </a:xfrm>
          <a:custGeom>
            <a:avLst/>
            <a:gdLst/>
            <a:ahLst/>
            <a:cxnLst/>
            <a:rect l="0" t="0" r="0" b="0"/>
            <a:pathLst>
              <a:path w="120000" h="120000" extrusionOk="0">
                <a:moveTo>
                  <a:pt x="0" y="67933"/>
                </a:moveTo>
                <a:cubicBezTo>
                  <a:pt x="0" y="77011"/>
                  <a:pt x="26861" y="84366"/>
                  <a:pt x="60000" y="84366"/>
                </a:cubicBezTo>
                <a:cubicBezTo>
                  <a:pt x="93138" y="84366"/>
                  <a:pt x="120000" y="77011"/>
                  <a:pt x="120000" y="67933"/>
                </a:cubicBezTo>
                <a:lnTo>
                  <a:pt x="120000" y="103666"/>
                </a:lnTo>
                <a:lnTo>
                  <a:pt x="119961" y="103666"/>
                </a:lnTo>
                <a:cubicBezTo>
                  <a:pt x="119794" y="112694"/>
                  <a:pt x="93011" y="120000"/>
                  <a:pt x="60000" y="120000"/>
                </a:cubicBezTo>
                <a:cubicBezTo>
                  <a:pt x="26988" y="120000"/>
                  <a:pt x="205" y="112694"/>
                  <a:pt x="38" y="103666"/>
                </a:cubicBezTo>
                <a:lnTo>
                  <a:pt x="0" y="103666"/>
                </a:lnTo>
                <a:lnTo>
                  <a:pt x="0" y="103561"/>
                </a:lnTo>
                <a:close/>
                <a:moveTo>
                  <a:pt x="0" y="22811"/>
                </a:moveTo>
                <a:cubicBezTo>
                  <a:pt x="0" y="31888"/>
                  <a:pt x="26861" y="39250"/>
                  <a:pt x="60000" y="39250"/>
                </a:cubicBezTo>
                <a:cubicBezTo>
                  <a:pt x="93138" y="39250"/>
                  <a:pt x="120000" y="31888"/>
                  <a:pt x="120000" y="22811"/>
                </a:cubicBezTo>
                <a:lnTo>
                  <a:pt x="120000" y="58544"/>
                </a:lnTo>
                <a:lnTo>
                  <a:pt x="119961" y="58544"/>
                </a:lnTo>
                <a:cubicBezTo>
                  <a:pt x="119794" y="67577"/>
                  <a:pt x="93011" y="74877"/>
                  <a:pt x="60000" y="74877"/>
                </a:cubicBezTo>
                <a:cubicBezTo>
                  <a:pt x="26988" y="74877"/>
                  <a:pt x="205" y="67577"/>
                  <a:pt x="38" y="58544"/>
                </a:cubicBezTo>
                <a:lnTo>
                  <a:pt x="0" y="58544"/>
                </a:lnTo>
                <a:lnTo>
                  <a:pt x="0" y="58444"/>
                </a:lnTo>
                <a:close/>
                <a:moveTo>
                  <a:pt x="60000" y="0"/>
                </a:moveTo>
                <a:cubicBezTo>
                  <a:pt x="91316" y="0"/>
                  <a:pt x="116700" y="6955"/>
                  <a:pt x="116700" y="15533"/>
                </a:cubicBezTo>
                <a:cubicBezTo>
                  <a:pt x="116700" y="24111"/>
                  <a:pt x="91316" y="31066"/>
                  <a:pt x="60000" y="31066"/>
                </a:cubicBezTo>
                <a:cubicBezTo>
                  <a:pt x="28683" y="31066"/>
                  <a:pt x="3300" y="24111"/>
                  <a:pt x="3300" y="15533"/>
                </a:cubicBezTo>
                <a:cubicBezTo>
                  <a:pt x="3300" y="6955"/>
                  <a:pt x="28683" y="0"/>
                  <a:pt x="60000" y="0"/>
                </a:cubicBezTo>
                <a:close/>
              </a:path>
            </a:pathLst>
          </a:custGeom>
          <a:solidFill>
            <a:srgbClr val="FFFFFF"/>
          </a:solidFill>
          <a:ln>
            <a:noFill/>
          </a:ln>
        </p:spPr>
        <p:txBody>
          <a:bodyPr lIns="0" tIns="0" rIns="0" bIns="0" anchor="ctr" anchorCtr="0">
            <a:noAutofit/>
          </a:bodyPr>
          <a:lstStyle/>
          <a:p>
            <a:pPr marL="0" marR="0" lvl="0" indent="0" algn="l" rtl="0">
              <a:spcBef>
                <a:spcPts val="0"/>
              </a:spcBef>
              <a:buNone/>
            </a:pPr>
            <a:endParaRPr sz="1800" b="0" i="0" u="none" strike="noStrike" cap="none">
              <a:solidFill>
                <a:srgbClr val="FFFFFF"/>
              </a:solidFill>
              <a:latin typeface="Arial"/>
              <a:ea typeface="Arial"/>
              <a:cs typeface="Arial"/>
              <a:sym typeface="Arial"/>
            </a:endParaRPr>
          </a:p>
        </p:txBody>
      </p:sp>
      <p:sp>
        <p:nvSpPr>
          <p:cNvPr id="967" name="Shape 967"/>
          <p:cNvSpPr/>
          <p:nvPr/>
        </p:nvSpPr>
        <p:spPr>
          <a:xfrm>
            <a:off x="458126" y="1975984"/>
            <a:ext cx="1023900" cy="776399"/>
          </a:xfrm>
          <a:prstGeom prst="rightArrow">
            <a:avLst>
              <a:gd name="adj1" fmla="val 72086"/>
              <a:gd name="adj2" fmla="val 41820"/>
            </a:avLst>
          </a:prstGeom>
          <a:solidFill>
            <a:srgbClr val="66ADA7"/>
          </a:solidFill>
          <a:ln>
            <a:noFill/>
          </a:ln>
        </p:spPr>
        <p:txBody>
          <a:bodyPr lIns="0" tIns="0" rIns="0" bIns="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pic>
        <p:nvPicPr>
          <p:cNvPr id="968" name="Shape 968"/>
          <p:cNvPicPr preferRelativeResize="0"/>
          <p:nvPr/>
        </p:nvPicPr>
        <p:blipFill rotWithShape="1">
          <a:blip r:embed="rId5">
            <a:alphaModFix/>
          </a:blip>
          <a:srcRect/>
          <a:stretch/>
        </p:blipFill>
        <p:spPr>
          <a:xfrm>
            <a:off x="131070" y="1937884"/>
            <a:ext cx="438299" cy="776399"/>
          </a:xfrm>
          <a:prstGeom prst="rect">
            <a:avLst/>
          </a:prstGeom>
          <a:noFill/>
          <a:ln>
            <a:noFill/>
          </a:ln>
        </p:spPr>
      </p:pic>
      <p:sp>
        <p:nvSpPr>
          <p:cNvPr id="969" name="Shape 969"/>
          <p:cNvSpPr/>
          <p:nvPr/>
        </p:nvSpPr>
        <p:spPr>
          <a:xfrm>
            <a:off x="470827" y="2131104"/>
            <a:ext cx="1023900" cy="4977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Deploy my</a:t>
            </a:r>
          </a:p>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Services</a:t>
            </a:r>
          </a:p>
        </p:txBody>
      </p:sp>
      <p:sp>
        <p:nvSpPr>
          <p:cNvPr id="970" name="Shape 970"/>
          <p:cNvSpPr/>
          <p:nvPr/>
        </p:nvSpPr>
        <p:spPr>
          <a:xfrm>
            <a:off x="6754941" y="1195498"/>
            <a:ext cx="2379899" cy="3451500"/>
          </a:xfrm>
          <a:prstGeom prst="roundRect">
            <a:avLst>
              <a:gd name="adj" fmla="val 2135"/>
            </a:avLst>
          </a:prstGeom>
          <a:solidFill>
            <a:srgbClr val="A7A7A7"/>
          </a:solidFill>
          <a:ln>
            <a:noFill/>
          </a:ln>
        </p:spPr>
        <p:txBody>
          <a:bodyPr lIns="0" tIns="0" rIns="0" bIns="0" anchor="b" anchorCtr="0">
            <a:noAutofit/>
          </a:bodyPr>
          <a:lstStyle/>
          <a:p>
            <a:pPr marL="0" marR="0" lvl="0" indent="0" algn="r" rtl="0">
              <a:spcBef>
                <a:spcPts val="0"/>
              </a:spcBef>
              <a:buSzPct val="25000"/>
              <a:buNone/>
            </a:pPr>
            <a:r>
              <a:rPr lang="en-US" sz="1800" b="0" i="0" u="none" strike="noStrike" cap="none">
                <a:solidFill>
                  <a:srgbClr val="FFFFFF"/>
                </a:solidFill>
                <a:latin typeface="Arial"/>
                <a:ea typeface="Arial"/>
                <a:cs typeface="Arial"/>
                <a:sym typeface="Arial"/>
              </a:rPr>
              <a:t> </a:t>
            </a:r>
          </a:p>
        </p:txBody>
      </p:sp>
      <p:sp>
        <p:nvSpPr>
          <p:cNvPr id="971" name="Shape 971"/>
          <p:cNvSpPr/>
          <p:nvPr/>
        </p:nvSpPr>
        <p:spPr>
          <a:xfrm>
            <a:off x="6819495" y="1936225"/>
            <a:ext cx="2250899" cy="894000"/>
          </a:xfrm>
          <a:prstGeom prst="roundRect">
            <a:avLst>
              <a:gd name="adj" fmla="val 4579"/>
            </a:avLst>
          </a:prstGeom>
          <a:solidFill>
            <a:srgbClr val="29756E"/>
          </a:solidFill>
          <a:ln>
            <a:noFill/>
          </a:ln>
        </p:spPr>
        <p:txBody>
          <a:bodyPr lIns="0" tIns="0" rIns="0" bIns="0" anchor="ctr" anchorCtr="0">
            <a:noAutofit/>
          </a:bodyPr>
          <a:lstStyle/>
          <a:p>
            <a:pPr marL="0" marR="0" lvl="0" indent="0" algn="l" rtl="0">
              <a:spcBef>
                <a:spcPts val="0"/>
              </a:spcBef>
              <a:buNone/>
            </a:pPr>
            <a:endParaRPr sz="1200" b="0" i="0" u="none" strike="noStrike" cap="none">
              <a:solidFill>
                <a:srgbClr val="FFFFFF"/>
              </a:solidFill>
              <a:latin typeface="Arial"/>
              <a:ea typeface="Arial"/>
              <a:cs typeface="Arial"/>
              <a:sym typeface="Arial"/>
            </a:endParaRPr>
          </a:p>
        </p:txBody>
      </p:sp>
      <p:sp>
        <p:nvSpPr>
          <p:cNvPr id="972" name="Shape 972"/>
          <p:cNvSpPr/>
          <p:nvPr/>
        </p:nvSpPr>
        <p:spPr>
          <a:xfrm>
            <a:off x="6956648" y="2339065"/>
            <a:ext cx="1224599" cy="274499"/>
          </a:xfrm>
          <a:prstGeom prst="rect">
            <a:avLst/>
          </a:prstGeom>
          <a:noFill/>
          <a:ln>
            <a:noFill/>
          </a:ln>
        </p:spPr>
        <p:txBody>
          <a:bodyPr lIns="0" tIns="0" rIns="0" bIns="0" anchor="ctr" anchorCtr="0">
            <a:noAutofit/>
          </a:bodyPr>
          <a:lstStyle/>
          <a:p>
            <a:pPr marL="0" marR="0" lvl="0" indent="0" algn="l" rtl="0">
              <a:spcBef>
                <a:spcPts val="0"/>
              </a:spcBef>
              <a:buSzPct val="25000"/>
              <a:buNone/>
            </a:pPr>
            <a:r>
              <a:rPr lang="en-US" sz="1500" b="0" i="0" u="none" strike="noStrike" cap="none">
                <a:solidFill>
                  <a:srgbClr val="FFFFFF"/>
                </a:solidFill>
                <a:latin typeface="Arial"/>
                <a:ea typeface="Arial"/>
                <a:cs typeface="Arial"/>
                <a:sym typeface="Arial"/>
              </a:rPr>
              <a:t>Worker VMs</a:t>
            </a:r>
          </a:p>
        </p:txBody>
      </p:sp>
      <p:grpSp>
        <p:nvGrpSpPr>
          <p:cNvPr id="973" name="Shape 973"/>
          <p:cNvGrpSpPr/>
          <p:nvPr/>
        </p:nvGrpSpPr>
        <p:grpSpPr>
          <a:xfrm>
            <a:off x="8318184" y="2006529"/>
            <a:ext cx="650079" cy="753332"/>
            <a:chOff x="0" y="0"/>
            <a:chExt cx="650079" cy="753332"/>
          </a:xfrm>
        </p:grpSpPr>
        <p:pic>
          <p:nvPicPr>
            <p:cNvPr id="974" name="Shape 974"/>
            <p:cNvPicPr preferRelativeResize="0"/>
            <p:nvPr/>
          </p:nvPicPr>
          <p:blipFill rotWithShape="1">
            <a:blip r:embed="rId6">
              <a:alphaModFix/>
            </a:blip>
            <a:srcRect/>
            <a:stretch/>
          </p:blipFill>
          <p:spPr>
            <a:xfrm>
              <a:off x="0" y="185425"/>
              <a:ext cx="313200" cy="366899"/>
            </a:xfrm>
            <a:prstGeom prst="rect">
              <a:avLst/>
            </a:prstGeom>
            <a:noFill/>
            <a:ln>
              <a:noFill/>
            </a:ln>
          </p:spPr>
        </p:pic>
        <p:pic>
          <p:nvPicPr>
            <p:cNvPr id="975" name="Shape 975"/>
            <p:cNvPicPr preferRelativeResize="0"/>
            <p:nvPr/>
          </p:nvPicPr>
          <p:blipFill rotWithShape="1">
            <a:blip r:embed="rId6">
              <a:alphaModFix/>
            </a:blip>
            <a:srcRect/>
            <a:stretch/>
          </p:blipFill>
          <p:spPr>
            <a:xfrm>
              <a:off x="167318" y="285928"/>
              <a:ext cx="313200" cy="366899"/>
            </a:xfrm>
            <a:prstGeom prst="rect">
              <a:avLst/>
            </a:prstGeom>
            <a:noFill/>
            <a:ln>
              <a:noFill/>
            </a:ln>
          </p:spPr>
        </p:pic>
        <p:pic>
          <p:nvPicPr>
            <p:cNvPr id="976" name="Shape 976"/>
            <p:cNvPicPr preferRelativeResize="0"/>
            <p:nvPr/>
          </p:nvPicPr>
          <p:blipFill rotWithShape="1">
            <a:blip r:embed="rId6">
              <a:alphaModFix/>
            </a:blip>
            <a:srcRect/>
            <a:stretch/>
          </p:blipFill>
          <p:spPr>
            <a:xfrm>
              <a:off x="334637" y="386432"/>
              <a:ext cx="313200" cy="366899"/>
            </a:xfrm>
            <a:prstGeom prst="rect">
              <a:avLst/>
            </a:prstGeom>
            <a:noFill/>
            <a:ln>
              <a:noFill/>
            </a:ln>
          </p:spPr>
        </p:pic>
        <p:pic>
          <p:nvPicPr>
            <p:cNvPr id="977" name="Shape 977"/>
            <p:cNvPicPr preferRelativeResize="0"/>
            <p:nvPr/>
          </p:nvPicPr>
          <p:blipFill rotWithShape="1">
            <a:blip r:embed="rId6">
              <a:alphaModFix/>
            </a:blip>
            <a:srcRect/>
            <a:stretch/>
          </p:blipFill>
          <p:spPr>
            <a:xfrm>
              <a:off x="2239" y="0"/>
              <a:ext cx="313200" cy="366899"/>
            </a:xfrm>
            <a:prstGeom prst="rect">
              <a:avLst/>
            </a:prstGeom>
            <a:noFill/>
            <a:ln>
              <a:noFill/>
            </a:ln>
          </p:spPr>
        </p:pic>
        <p:pic>
          <p:nvPicPr>
            <p:cNvPr id="978" name="Shape 978"/>
            <p:cNvPicPr preferRelativeResize="0"/>
            <p:nvPr/>
          </p:nvPicPr>
          <p:blipFill rotWithShape="1">
            <a:blip r:embed="rId6">
              <a:alphaModFix/>
            </a:blip>
            <a:srcRect/>
            <a:stretch/>
          </p:blipFill>
          <p:spPr>
            <a:xfrm>
              <a:off x="169558" y="100503"/>
              <a:ext cx="313200" cy="366899"/>
            </a:xfrm>
            <a:prstGeom prst="rect">
              <a:avLst/>
            </a:prstGeom>
            <a:noFill/>
            <a:ln>
              <a:noFill/>
            </a:ln>
          </p:spPr>
        </p:pic>
        <p:pic>
          <p:nvPicPr>
            <p:cNvPr id="979" name="Shape 979"/>
            <p:cNvPicPr preferRelativeResize="0"/>
            <p:nvPr/>
          </p:nvPicPr>
          <p:blipFill rotWithShape="1">
            <a:blip r:embed="rId6">
              <a:alphaModFix/>
            </a:blip>
            <a:srcRect/>
            <a:stretch/>
          </p:blipFill>
          <p:spPr>
            <a:xfrm>
              <a:off x="336879" y="201006"/>
              <a:ext cx="313200" cy="366899"/>
            </a:xfrm>
            <a:prstGeom prst="rect">
              <a:avLst/>
            </a:prstGeom>
            <a:noFill/>
            <a:ln>
              <a:noFill/>
            </a:ln>
          </p:spPr>
        </p:pic>
      </p:grpSp>
      <p:cxnSp>
        <p:nvCxnSpPr>
          <p:cNvPr id="980" name="Shape 980"/>
          <p:cNvCxnSpPr/>
          <p:nvPr/>
        </p:nvCxnSpPr>
        <p:spPr>
          <a:xfrm>
            <a:off x="6641206" y="2373689"/>
            <a:ext cx="207299" cy="0"/>
          </a:xfrm>
          <a:prstGeom prst="straightConnector1">
            <a:avLst/>
          </a:prstGeom>
          <a:noFill/>
          <a:ln w="19050" cap="flat" cmpd="sng">
            <a:solidFill>
              <a:srgbClr val="535353"/>
            </a:solidFill>
            <a:prstDash val="solid"/>
            <a:round/>
            <a:headEnd type="none" w="med" len="med"/>
            <a:tailEnd type="triangle" w="lg" len="lg"/>
          </a:ln>
        </p:spPr>
      </p:cxnSp>
      <p:cxnSp>
        <p:nvCxnSpPr>
          <p:cNvPr id="981" name="Shape 981"/>
          <p:cNvCxnSpPr/>
          <p:nvPr/>
        </p:nvCxnSpPr>
        <p:spPr>
          <a:xfrm>
            <a:off x="7811409" y="2865911"/>
            <a:ext cx="0" cy="305699"/>
          </a:xfrm>
          <a:prstGeom prst="straightConnector1">
            <a:avLst/>
          </a:prstGeom>
          <a:noFill/>
          <a:ln w="19050" cap="flat" cmpd="sng">
            <a:solidFill>
              <a:srgbClr val="535353"/>
            </a:solidFill>
            <a:prstDash val="solid"/>
            <a:round/>
            <a:headEnd type="none" w="med" len="med"/>
            <a:tailEnd type="triangle" w="lg" len="lg"/>
          </a:ln>
        </p:spPr>
      </p:cxnSp>
      <p:grpSp>
        <p:nvGrpSpPr>
          <p:cNvPr id="982" name="Shape 982"/>
          <p:cNvGrpSpPr/>
          <p:nvPr/>
        </p:nvGrpSpPr>
        <p:grpSpPr>
          <a:xfrm>
            <a:off x="6873788" y="3173380"/>
            <a:ext cx="2199600" cy="682500"/>
            <a:chOff x="0" y="0"/>
            <a:chExt cx="2199600" cy="682500"/>
          </a:xfrm>
        </p:grpSpPr>
        <p:sp>
          <p:nvSpPr>
            <p:cNvPr id="983" name="Shape 983"/>
            <p:cNvSpPr/>
            <p:nvPr/>
          </p:nvSpPr>
          <p:spPr>
            <a:xfrm>
              <a:off x="0" y="0"/>
              <a:ext cx="2199600" cy="682500"/>
            </a:xfrm>
            <a:prstGeom prst="roundRect">
              <a:avLst>
                <a:gd name="adj" fmla="val 4579"/>
              </a:avLst>
            </a:prstGeom>
            <a:solidFill>
              <a:srgbClr val="29756E"/>
            </a:solidFill>
            <a:ln>
              <a:noFill/>
            </a:ln>
          </p:spPr>
          <p:txBody>
            <a:bodyPr lIns="0" tIns="0" rIns="0" bIns="0" anchor="t" anchorCtr="0">
              <a:noAutofit/>
            </a:bodyPr>
            <a:lstStyle/>
            <a:p>
              <a:pPr marL="0" marR="0" lvl="0" indent="0" algn="l" rtl="0">
                <a:spcBef>
                  <a:spcPts val="0"/>
                </a:spcBef>
                <a:buNone/>
              </a:pPr>
              <a:endParaRPr sz="1200" b="0" i="0" u="none" strike="noStrike" cap="none">
                <a:solidFill>
                  <a:srgbClr val="FFFFFF"/>
                </a:solidFill>
                <a:latin typeface="Arial"/>
                <a:ea typeface="Arial"/>
                <a:cs typeface="Arial"/>
                <a:sym typeface="Arial"/>
              </a:endParaRPr>
            </a:p>
          </p:txBody>
        </p:sp>
        <p:sp>
          <p:nvSpPr>
            <p:cNvPr id="984" name="Shape 984"/>
            <p:cNvSpPr/>
            <p:nvPr/>
          </p:nvSpPr>
          <p:spPr>
            <a:xfrm>
              <a:off x="41350" y="19883"/>
              <a:ext cx="2045999" cy="171599"/>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Messaging</a:t>
              </a:r>
            </a:p>
          </p:txBody>
        </p:sp>
        <p:pic>
          <p:nvPicPr>
            <p:cNvPr id="985" name="Shape 985"/>
            <p:cNvPicPr preferRelativeResize="0"/>
            <p:nvPr/>
          </p:nvPicPr>
          <p:blipFill rotWithShape="1">
            <a:blip r:embed="rId7">
              <a:alphaModFix/>
            </a:blip>
            <a:srcRect/>
            <a:stretch/>
          </p:blipFill>
          <p:spPr>
            <a:xfrm>
              <a:off x="1692456" y="170943"/>
              <a:ext cx="404400" cy="474000"/>
            </a:xfrm>
            <a:prstGeom prst="rect">
              <a:avLst/>
            </a:prstGeom>
            <a:noFill/>
            <a:ln>
              <a:noFill/>
            </a:ln>
          </p:spPr>
        </p:pic>
        <p:sp>
          <p:nvSpPr>
            <p:cNvPr id="986" name="Shape 986"/>
            <p:cNvSpPr/>
            <p:nvPr/>
          </p:nvSpPr>
          <p:spPr>
            <a:xfrm rot="-10343984">
              <a:off x="47604" y="196871"/>
              <a:ext cx="201873" cy="178242"/>
            </a:xfrm>
            <a:custGeom>
              <a:avLst/>
              <a:gdLst/>
              <a:ahLst/>
              <a:cxnLst/>
              <a:rect l="0" t="0" r="0" b="0"/>
              <a:pathLst>
                <a:path w="120000" h="120000" extrusionOk="0">
                  <a:moveTo>
                    <a:pt x="31909" y="81757"/>
                  </a:moveTo>
                  <a:cubicBezTo>
                    <a:pt x="37220" y="80958"/>
                    <a:pt x="40948" y="75432"/>
                    <a:pt x="40241" y="69418"/>
                  </a:cubicBezTo>
                  <a:cubicBezTo>
                    <a:pt x="39534" y="63403"/>
                    <a:pt x="34661" y="59177"/>
                    <a:pt x="29355" y="59977"/>
                  </a:cubicBezTo>
                  <a:cubicBezTo>
                    <a:pt x="24044" y="60776"/>
                    <a:pt x="20316" y="66301"/>
                    <a:pt x="21023" y="72316"/>
                  </a:cubicBezTo>
                  <a:cubicBezTo>
                    <a:pt x="21730" y="78330"/>
                    <a:pt x="26603" y="82556"/>
                    <a:pt x="31909" y="81757"/>
                  </a:cubicBezTo>
                  <a:close/>
                  <a:moveTo>
                    <a:pt x="60914" y="77387"/>
                  </a:moveTo>
                  <a:cubicBezTo>
                    <a:pt x="66219" y="76588"/>
                    <a:pt x="69947" y="71062"/>
                    <a:pt x="69246" y="65048"/>
                  </a:cubicBezTo>
                  <a:cubicBezTo>
                    <a:pt x="68539" y="59034"/>
                    <a:pt x="63666" y="54807"/>
                    <a:pt x="58355" y="55607"/>
                  </a:cubicBezTo>
                  <a:cubicBezTo>
                    <a:pt x="53049" y="56406"/>
                    <a:pt x="49321" y="61931"/>
                    <a:pt x="50022" y="67946"/>
                  </a:cubicBezTo>
                  <a:cubicBezTo>
                    <a:pt x="50729" y="73960"/>
                    <a:pt x="55603" y="78186"/>
                    <a:pt x="60914" y="77387"/>
                  </a:cubicBezTo>
                  <a:close/>
                  <a:moveTo>
                    <a:pt x="89913" y="73011"/>
                  </a:moveTo>
                  <a:cubicBezTo>
                    <a:pt x="95225" y="72212"/>
                    <a:pt x="98953" y="66692"/>
                    <a:pt x="98246" y="60678"/>
                  </a:cubicBezTo>
                  <a:cubicBezTo>
                    <a:pt x="97539" y="54664"/>
                    <a:pt x="92665" y="50432"/>
                    <a:pt x="87360" y="51237"/>
                  </a:cubicBezTo>
                  <a:cubicBezTo>
                    <a:pt x="82054" y="52036"/>
                    <a:pt x="78321" y="57556"/>
                    <a:pt x="79028" y="63570"/>
                  </a:cubicBezTo>
                  <a:cubicBezTo>
                    <a:pt x="79735" y="69585"/>
                    <a:pt x="84608" y="73816"/>
                    <a:pt x="89913" y="73011"/>
                  </a:cubicBezTo>
                  <a:close/>
                  <a:moveTo>
                    <a:pt x="66219" y="119229"/>
                  </a:moveTo>
                  <a:cubicBezTo>
                    <a:pt x="33258" y="124197"/>
                    <a:pt x="3762" y="104515"/>
                    <a:pt x="327" y="75277"/>
                  </a:cubicBezTo>
                  <a:cubicBezTo>
                    <a:pt x="-3102" y="46033"/>
                    <a:pt x="20830" y="18296"/>
                    <a:pt x="53785" y="13333"/>
                  </a:cubicBezTo>
                  <a:cubicBezTo>
                    <a:pt x="60365" y="12339"/>
                    <a:pt x="66804" y="12327"/>
                    <a:pt x="72892" y="13437"/>
                  </a:cubicBezTo>
                  <a:cubicBezTo>
                    <a:pt x="87103" y="13167"/>
                    <a:pt x="101302" y="8647"/>
                    <a:pt x="115506" y="0"/>
                  </a:cubicBezTo>
                  <a:cubicBezTo>
                    <a:pt x="111515" y="10108"/>
                    <a:pt x="108617" y="20210"/>
                    <a:pt x="106911" y="30342"/>
                  </a:cubicBezTo>
                  <a:cubicBezTo>
                    <a:pt x="113876" y="37563"/>
                    <a:pt x="118445" y="46815"/>
                    <a:pt x="119678" y="57286"/>
                  </a:cubicBezTo>
                  <a:cubicBezTo>
                    <a:pt x="123108" y="86529"/>
                    <a:pt x="99175" y="114261"/>
                    <a:pt x="66219" y="119229"/>
                  </a:cubicBezTo>
                  <a:close/>
                </a:path>
              </a:pathLst>
            </a:custGeom>
            <a:solidFill>
              <a:srgbClr val="FFFFFF"/>
            </a:solidFill>
            <a:ln>
              <a:noFill/>
            </a:ln>
          </p:spPr>
          <p:txBody>
            <a:bodyPr lIns="0" tIns="0" rIns="0" bIns="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grpSp>
        <p:nvGrpSpPr>
          <p:cNvPr id="987" name="Shape 987"/>
          <p:cNvGrpSpPr/>
          <p:nvPr/>
        </p:nvGrpSpPr>
        <p:grpSpPr>
          <a:xfrm>
            <a:off x="6873788" y="3453342"/>
            <a:ext cx="2199600" cy="682500"/>
            <a:chOff x="0" y="0"/>
            <a:chExt cx="2199600" cy="682500"/>
          </a:xfrm>
        </p:grpSpPr>
        <p:sp>
          <p:nvSpPr>
            <p:cNvPr id="988" name="Shape 988"/>
            <p:cNvSpPr/>
            <p:nvPr/>
          </p:nvSpPr>
          <p:spPr>
            <a:xfrm>
              <a:off x="0" y="0"/>
              <a:ext cx="2199600" cy="682500"/>
            </a:xfrm>
            <a:prstGeom prst="roundRect">
              <a:avLst>
                <a:gd name="adj" fmla="val 4579"/>
              </a:avLst>
            </a:prstGeom>
            <a:solidFill>
              <a:srgbClr val="29756E"/>
            </a:solidFill>
            <a:ln>
              <a:noFill/>
            </a:ln>
          </p:spPr>
          <p:txBody>
            <a:bodyPr lIns="0" tIns="0" rIns="0" bIns="0" anchor="t" anchorCtr="0">
              <a:noAutofit/>
            </a:bodyPr>
            <a:lstStyle/>
            <a:p>
              <a:pPr marL="0" marR="0" lvl="0" indent="0" algn="l" rtl="0">
                <a:spcBef>
                  <a:spcPts val="0"/>
                </a:spcBef>
                <a:buNone/>
              </a:pPr>
              <a:endParaRPr sz="1200" b="0" i="0" u="none" strike="noStrike" cap="none">
                <a:solidFill>
                  <a:srgbClr val="FFFFFF"/>
                </a:solidFill>
                <a:latin typeface="Arial"/>
                <a:ea typeface="Arial"/>
                <a:cs typeface="Arial"/>
                <a:sym typeface="Arial"/>
              </a:endParaRPr>
            </a:p>
          </p:txBody>
        </p:sp>
        <p:sp>
          <p:nvSpPr>
            <p:cNvPr id="989" name="Shape 989"/>
            <p:cNvSpPr/>
            <p:nvPr/>
          </p:nvSpPr>
          <p:spPr>
            <a:xfrm>
              <a:off x="41350" y="30617"/>
              <a:ext cx="1852800" cy="171599"/>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1200" b="0" i="0" u="none" strike="noStrike" cap="none" dirty="0">
                  <a:solidFill>
                    <a:srgbClr val="FFFFFF"/>
                  </a:solidFill>
                  <a:latin typeface="Arial"/>
                  <a:ea typeface="Arial"/>
                  <a:cs typeface="Arial"/>
                  <a:sym typeface="Arial"/>
                </a:rPr>
                <a:t>Health Manager</a:t>
              </a:r>
            </a:p>
          </p:txBody>
        </p:sp>
        <p:pic>
          <p:nvPicPr>
            <p:cNvPr id="990" name="Shape 990"/>
            <p:cNvPicPr preferRelativeResize="0"/>
            <p:nvPr/>
          </p:nvPicPr>
          <p:blipFill rotWithShape="1">
            <a:blip r:embed="rId7">
              <a:alphaModFix/>
            </a:blip>
            <a:srcRect/>
            <a:stretch/>
          </p:blipFill>
          <p:spPr>
            <a:xfrm>
              <a:off x="1692456" y="170943"/>
              <a:ext cx="404400" cy="474000"/>
            </a:xfrm>
            <a:prstGeom prst="rect">
              <a:avLst/>
            </a:prstGeom>
            <a:noFill/>
            <a:ln>
              <a:noFill/>
            </a:ln>
          </p:spPr>
        </p:pic>
        <p:sp>
          <p:nvSpPr>
            <p:cNvPr id="991" name="Shape 991"/>
            <p:cNvSpPr/>
            <p:nvPr/>
          </p:nvSpPr>
          <p:spPr>
            <a:xfrm>
              <a:off x="55064" y="212362"/>
              <a:ext cx="188399" cy="162899"/>
            </a:xfrm>
            <a:custGeom>
              <a:avLst/>
              <a:gdLst/>
              <a:ahLst/>
              <a:cxnLst/>
              <a:rect l="0" t="0" r="0" b="0"/>
              <a:pathLst>
                <a:path w="120000" h="120000" extrusionOk="0">
                  <a:moveTo>
                    <a:pt x="59994" y="28869"/>
                  </a:moveTo>
                  <a:cubicBezTo>
                    <a:pt x="84811" y="-42010"/>
                    <a:pt x="181604" y="28869"/>
                    <a:pt x="59994" y="120000"/>
                  </a:cubicBezTo>
                  <a:cubicBezTo>
                    <a:pt x="-61615" y="28869"/>
                    <a:pt x="35176" y="-42010"/>
                    <a:pt x="59994" y="28869"/>
                  </a:cubicBezTo>
                  <a:close/>
                </a:path>
              </a:pathLst>
            </a:custGeom>
            <a:solidFill>
              <a:srgbClr val="FFFFFF"/>
            </a:solidFill>
            <a:ln>
              <a:noFill/>
            </a:ln>
          </p:spPr>
          <p:txBody>
            <a:bodyPr lIns="0" tIns="0" rIns="0" bIns="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grpSp>
        <p:nvGrpSpPr>
          <p:cNvPr id="992" name="Shape 992"/>
          <p:cNvGrpSpPr/>
          <p:nvPr/>
        </p:nvGrpSpPr>
        <p:grpSpPr>
          <a:xfrm>
            <a:off x="6873788" y="3727726"/>
            <a:ext cx="2199600" cy="682500"/>
            <a:chOff x="0" y="0"/>
            <a:chExt cx="2199600" cy="682500"/>
          </a:xfrm>
        </p:grpSpPr>
        <p:sp>
          <p:nvSpPr>
            <p:cNvPr id="993" name="Shape 993"/>
            <p:cNvSpPr/>
            <p:nvPr/>
          </p:nvSpPr>
          <p:spPr>
            <a:xfrm>
              <a:off x="0" y="0"/>
              <a:ext cx="2199600" cy="682500"/>
            </a:xfrm>
            <a:prstGeom prst="roundRect">
              <a:avLst>
                <a:gd name="adj" fmla="val 4579"/>
              </a:avLst>
            </a:prstGeom>
            <a:solidFill>
              <a:srgbClr val="29756E"/>
            </a:solidFill>
            <a:ln>
              <a:noFill/>
            </a:ln>
          </p:spPr>
          <p:txBody>
            <a:bodyPr lIns="0" tIns="0" rIns="0" bIns="0" anchor="t" anchorCtr="0">
              <a:noAutofit/>
            </a:bodyPr>
            <a:lstStyle/>
            <a:p>
              <a:pPr marL="0" marR="0" lvl="0" indent="0" algn="l" rtl="0">
                <a:spcBef>
                  <a:spcPts val="0"/>
                </a:spcBef>
                <a:buNone/>
              </a:pPr>
              <a:endParaRPr sz="1200" b="0" i="0" u="none" strike="noStrike" cap="none">
                <a:solidFill>
                  <a:srgbClr val="FFFFFF"/>
                </a:solidFill>
                <a:latin typeface="Arial"/>
                <a:ea typeface="Arial"/>
                <a:cs typeface="Arial"/>
                <a:sym typeface="Arial"/>
              </a:endParaRPr>
            </a:p>
          </p:txBody>
        </p:sp>
        <p:sp>
          <p:nvSpPr>
            <p:cNvPr id="994" name="Shape 994"/>
            <p:cNvSpPr/>
            <p:nvPr/>
          </p:nvSpPr>
          <p:spPr>
            <a:xfrm>
              <a:off x="41350" y="30617"/>
              <a:ext cx="2071200" cy="171599"/>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Cloud Controller</a:t>
              </a:r>
            </a:p>
          </p:txBody>
        </p:sp>
        <p:sp>
          <p:nvSpPr>
            <p:cNvPr id="995" name="Shape 995"/>
            <p:cNvSpPr/>
            <p:nvPr/>
          </p:nvSpPr>
          <p:spPr>
            <a:xfrm>
              <a:off x="64397" y="205969"/>
              <a:ext cx="168299" cy="224399"/>
            </a:xfrm>
            <a:custGeom>
              <a:avLst/>
              <a:gdLst/>
              <a:ahLst/>
              <a:cxnLst/>
              <a:rect l="0" t="0" r="0" b="0"/>
              <a:pathLst>
                <a:path w="120000" h="120000" extrusionOk="0">
                  <a:moveTo>
                    <a:pt x="60000" y="92322"/>
                  </a:moveTo>
                  <a:lnTo>
                    <a:pt x="38588" y="104577"/>
                  </a:lnTo>
                  <a:cubicBezTo>
                    <a:pt x="44388" y="108216"/>
                    <a:pt x="51905" y="110083"/>
                    <a:pt x="60000" y="110083"/>
                  </a:cubicBezTo>
                  <a:cubicBezTo>
                    <a:pt x="68094" y="110083"/>
                    <a:pt x="75611" y="108216"/>
                    <a:pt x="81411" y="104583"/>
                  </a:cubicBezTo>
                  <a:close/>
                  <a:moveTo>
                    <a:pt x="23777" y="71588"/>
                  </a:moveTo>
                  <a:cubicBezTo>
                    <a:pt x="22205" y="74561"/>
                    <a:pt x="21433" y="77805"/>
                    <a:pt x="21433" y="81183"/>
                  </a:cubicBezTo>
                  <a:cubicBezTo>
                    <a:pt x="21433" y="90788"/>
                    <a:pt x="27683" y="99294"/>
                    <a:pt x="37705" y="104133"/>
                  </a:cubicBezTo>
                  <a:lnTo>
                    <a:pt x="45905" y="84255"/>
                  </a:lnTo>
                  <a:close/>
                  <a:moveTo>
                    <a:pt x="96222" y="71588"/>
                  </a:moveTo>
                  <a:lnTo>
                    <a:pt x="74094" y="84255"/>
                  </a:lnTo>
                  <a:lnTo>
                    <a:pt x="82294" y="104133"/>
                  </a:lnTo>
                  <a:cubicBezTo>
                    <a:pt x="92316" y="99294"/>
                    <a:pt x="98566" y="90788"/>
                    <a:pt x="98566" y="81183"/>
                  </a:cubicBezTo>
                  <a:cubicBezTo>
                    <a:pt x="98566" y="77805"/>
                    <a:pt x="97794" y="74561"/>
                    <a:pt x="96222" y="71588"/>
                  </a:cubicBezTo>
                  <a:close/>
                  <a:moveTo>
                    <a:pt x="60944" y="52355"/>
                  </a:moveTo>
                  <a:lnTo>
                    <a:pt x="68711" y="71200"/>
                  </a:lnTo>
                  <a:lnTo>
                    <a:pt x="96055" y="71200"/>
                  </a:lnTo>
                  <a:cubicBezTo>
                    <a:pt x="90850" y="60350"/>
                    <a:pt x="77133" y="52583"/>
                    <a:pt x="60944" y="52355"/>
                  </a:cubicBezTo>
                  <a:close/>
                  <a:moveTo>
                    <a:pt x="59055" y="52355"/>
                  </a:moveTo>
                  <a:cubicBezTo>
                    <a:pt x="42866" y="52583"/>
                    <a:pt x="29150" y="60350"/>
                    <a:pt x="23944" y="71200"/>
                  </a:cubicBezTo>
                  <a:lnTo>
                    <a:pt x="51288" y="71200"/>
                  </a:lnTo>
                  <a:close/>
                  <a:moveTo>
                    <a:pt x="70361" y="14650"/>
                  </a:moveTo>
                  <a:lnTo>
                    <a:pt x="111800" y="14650"/>
                  </a:lnTo>
                  <a:lnTo>
                    <a:pt x="111800" y="29161"/>
                  </a:lnTo>
                  <a:lnTo>
                    <a:pt x="88172" y="48677"/>
                  </a:lnTo>
                  <a:cubicBezTo>
                    <a:pt x="102411" y="55550"/>
                    <a:pt x="111800" y="67544"/>
                    <a:pt x="111800" y="81183"/>
                  </a:cubicBezTo>
                  <a:cubicBezTo>
                    <a:pt x="111800" y="102622"/>
                    <a:pt x="88605" y="120000"/>
                    <a:pt x="60000" y="120000"/>
                  </a:cubicBezTo>
                  <a:cubicBezTo>
                    <a:pt x="31394" y="120000"/>
                    <a:pt x="8200" y="102622"/>
                    <a:pt x="8200" y="81183"/>
                  </a:cubicBezTo>
                  <a:cubicBezTo>
                    <a:pt x="8200" y="67561"/>
                    <a:pt x="17566" y="55577"/>
                    <a:pt x="31772" y="48700"/>
                  </a:cubicBezTo>
                  <a:lnTo>
                    <a:pt x="8200" y="29227"/>
                  </a:lnTo>
                  <a:lnTo>
                    <a:pt x="8200" y="14716"/>
                  </a:lnTo>
                  <a:lnTo>
                    <a:pt x="49638" y="14716"/>
                  </a:lnTo>
                  <a:lnTo>
                    <a:pt x="49638" y="43150"/>
                  </a:lnTo>
                  <a:cubicBezTo>
                    <a:pt x="52988" y="42638"/>
                    <a:pt x="56450" y="42366"/>
                    <a:pt x="60000" y="42366"/>
                  </a:cubicBezTo>
                  <a:lnTo>
                    <a:pt x="70361" y="43150"/>
                  </a:lnTo>
                  <a:lnTo>
                    <a:pt x="70361" y="29161"/>
                  </a:lnTo>
                  <a:close/>
                  <a:moveTo>
                    <a:pt x="0" y="0"/>
                  </a:moveTo>
                  <a:lnTo>
                    <a:pt x="120000" y="0"/>
                  </a:lnTo>
                  <a:lnTo>
                    <a:pt x="120000" y="9377"/>
                  </a:lnTo>
                  <a:lnTo>
                    <a:pt x="0" y="9377"/>
                  </a:lnTo>
                  <a:close/>
                </a:path>
              </a:pathLst>
            </a:custGeom>
            <a:solidFill>
              <a:srgbClr val="FFFFFF"/>
            </a:solidFill>
            <a:ln>
              <a:noFill/>
            </a:ln>
          </p:spPr>
          <p:txBody>
            <a:bodyPr lIns="0" tIns="0" rIns="0" bIns="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pic>
          <p:nvPicPr>
            <p:cNvPr id="996" name="Shape 996"/>
            <p:cNvPicPr preferRelativeResize="0"/>
            <p:nvPr/>
          </p:nvPicPr>
          <p:blipFill rotWithShape="1">
            <a:blip r:embed="rId7">
              <a:alphaModFix/>
            </a:blip>
            <a:srcRect/>
            <a:stretch/>
          </p:blipFill>
          <p:spPr>
            <a:xfrm>
              <a:off x="1692456" y="170943"/>
              <a:ext cx="404400" cy="474000"/>
            </a:xfrm>
            <a:prstGeom prst="rect">
              <a:avLst/>
            </a:prstGeom>
            <a:noFill/>
            <a:ln>
              <a:noFill/>
            </a:ln>
          </p:spPr>
        </p:pic>
        <p:sp>
          <p:nvSpPr>
            <p:cNvPr id="997" name="Shape 997"/>
            <p:cNvSpPr/>
            <p:nvPr/>
          </p:nvSpPr>
          <p:spPr>
            <a:xfrm>
              <a:off x="779745" y="352659"/>
              <a:ext cx="779399" cy="227400"/>
            </a:xfrm>
            <a:prstGeom prst="rect">
              <a:avLst/>
            </a:prstGeom>
            <a:noFill/>
            <a:ln>
              <a:noFill/>
            </a:ln>
          </p:spPr>
          <p:txBody>
            <a:bodyPr lIns="0" tIns="0" rIns="0" bIns="0" anchor="t" anchorCtr="0">
              <a:noAutofit/>
            </a:bodyPr>
            <a:lstStyle/>
            <a:p>
              <a:pPr marL="0" marR="0" lvl="0" indent="0" algn="r" rtl="0">
                <a:spcBef>
                  <a:spcPts val="0"/>
                </a:spcBef>
                <a:buSzPct val="25000"/>
                <a:buNone/>
              </a:pPr>
              <a:r>
                <a:rPr lang="en-US" sz="1000" b="0" i="0" u="none" strike="noStrike" cap="none" dirty="0">
                  <a:solidFill>
                    <a:srgbClr val="FFFFFF"/>
                  </a:solidFill>
                  <a:latin typeface="Arial"/>
                  <a:ea typeface="Arial"/>
                  <a:cs typeface="Arial"/>
                  <a:sym typeface="Arial"/>
                </a:rPr>
                <a:t>Target VM</a:t>
              </a:r>
            </a:p>
          </p:txBody>
        </p:sp>
      </p:grpSp>
      <p:sp>
        <p:nvSpPr>
          <p:cNvPr id="998" name="Shape 998"/>
          <p:cNvSpPr/>
          <p:nvPr/>
        </p:nvSpPr>
        <p:spPr>
          <a:xfrm>
            <a:off x="4754388" y="2177647"/>
            <a:ext cx="1886699" cy="363600"/>
          </a:xfrm>
          <a:prstGeom prst="roundRect">
            <a:avLst>
              <a:gd name="adj" fmla="val 13884"/>
            </a:avLst>
          </a:prstGeom>
          <a:solidFill>
            <a:srgbClr val="29756E"/>
          </a:solidFill>
          <a:ln>
            <a:noFill/>
          </a:ln>
        </p:spPr>
        <p:txBody>
          <a:bodyPr lIns="0" tIns="0" rIns="0" bIns="0" anchor="ctr" anchorCtr="0">
            <a:noAutofit/>
          </a:bodyPr>
          <a:lstStyle/>
          <a:p>
            <a:pPr marL="0" marR="0" lvl="0" indent="0" algn="l" rtl="0">
              <a:spcBef>
                <a:spcPts val="0"/>
              </a:spcBef>
              <a:buSzPct val="25000"/>
              <a:buNone/>
            </a:pPr>
            <a:r>
              <a:rPr lang="en-US" sz="1600" b="0" i="0" u="none" strike="noStrike" cap="none">
                <a:solidFill>
                  <a:srgbClr val="FFFFFF"/>
                </a:solidFill>
                <a:latin typeface="Arial"/>
                <a:ea typeface="Arial"/>
                <a:cs typeface="Arial"/>
                <a:sym typeface="Arial"/>
              </a:rPr>
              <a:t>        BOSH Director</a:t>
            </a:r>
          </a:p>
        </p:txBody>
      </p:sp>
      <p:pic>
        <p:nvPicPr>
          <p:cNvPr id="999" name="Shape 999"/>
          <p:cNvPicPr preferRelativeResize="0"/>
          <p:nvPr/>
        </p:nvPicPr>
        <p:blipFill rotWithShape="1">
          <a:blip r:embed="rId8">
            <a:alphaModFix/>
          </a:blip>
          <a:srcRect/>
          <a:stretch/>
        </p:blipFill>
        <p:spPr>
          <a:xfrm>
            <a:off x="4833270" y="2233156"/>
            <a:ext cx="213299" cy="274199"/>
          </a:xfrm>
          <a:prstGeom prst="rect">
            <a:avLst/>
          </a:prstGeom>
          <a:noFill/>
          <a:ln>
            <a:noFill/>
          </a:ln>
        </p:spPr>
      </p:pic>
      <p:sp>
        <p:nvSpPr>
          <p:cNvPr id="1000" name="Shape 1000"/>
          <p:cNvSpPr/>
          <p:nvPr/>
        </p:nvSpPr>
        <p:spPr>
          <a:xfrm>
            <a:off x="5847091" y="3526635"/>
            <a:ext cx="1026600" cy="624899"/>
          </a:xfrm>
          <a:custGeom>
            <a:avLst/>
            <a:gdLst/>
            <a:ahLst/>
            <a:cxnLst/>
            <a:rect l="0" t="0" r="0" b="0"/>
            <a:pathLst>
              <a:path w="120000" h="120000" extrusionOk="0">
                <a:moveTo>
                  <a:pt x="120000" y="120000"/>
                </a:moveTo>
                <a:cubicBezTo>
                  <a:pt x="43544" y="115277"/>
                  <a:pt x="3544" y="75277"/>
                  <a:pt x="0" y="0"/>
                </a:cubicBezTo>
              </a:path>
            </a:pathLst>
          </a:custGeom>
          <a:noFill/>
          <a:ln w="19050" cap="flat" cmpd="sng">
            <a:solidFill>
              <a:srgbClr val="535353"/>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sp>
        <p:nvSpPr>
          <p:cNvPr id="1001" name="Shape 1001"/>
          <p:cNvSpPr/>
          <p:nvPr/>
        </p:nvSpPr>
        <p:spPr>
          <a:xfrm>
            <a:off x="4573795" y="3338286"/>
            <a:ext cx="995099" cy="593099"/>
          </a:xfrm>
          <a:custGeom>
            <a:avLst/>
            <a:gdLst/>
            <a:ahLst/>
            <a:cxnLst/>
            <a:rect l="0" t="0" r="0" b="0"/>
            <a:pathLst>
              <a:path w="120000" h="120000" extrusionOk="0">
                <a:moveTo>
                  <a:pt x="119817" y="0"/>
                </a:moveTo>
                <a:cubicBezTo>
                  <a:pt x="123059" y="83806"/>
                  <a:pt x="83122" y="123717"/>
                  <a:pt x="0" y="119725"/>
                </a:cubicBezTo>
              </a:path>
            </a:pathLst>
          </a:custGeom>
          <a:noFill/>
          <a:ln w="19050" cap="flat" cmpd="sng">
            <a:solidFill>
              <a:srgbClr val="535353"/>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sp>
        <p:nvSpPr>
          <p:cNvPr id="1002" name="Shape 1002"/>
          <p:cNvSpPr/>
          <p:nvPr/>
        </p:nvSpPr>
        <p:spPr>
          <a:xfrm>
            <a:off x="4749896" y="3144083"/>
            <a:ext cx="1895700" cy="388500"/>
          </a:xfrm>
          <a:prstGeom prst="roundRect">
            <a:avLst>
              <a:gd name="adj" fmla="val 13079"/>
            </a:avLst>
          </a:prstGeom>
          <a:solidFill>
            <a:srgbClr val="29756E"/>
          </a:solidFill>
          <a:ln>
            <a:noFill/>
          </a:ln>
        </p:spPr>
        <p:txBody>
          <a:bodyPr lIns="0" tIns="0" rIns="0" bIns="0" anchor="ctr" anchorCtr="0">
            <a:noAutofit/>
          </a:bodyPr>
          <a:lstStyle/>
          <a:p>
            <a:pPr marL="0" marR="0" lvl="0" indent="0" algn="l" rtl="0">
              <a:spcBef>
                <a:spcPts val="0"/>
              </a:spcBef>
              <a:buSzPct val="25000"/>
              <a:buNone/>
            </a:pPr>
            <a:r>
              <a:rPr lang="en-US" sz="1600" b="0" i="0" u="none" strike="noStrike" cap="none">
                <a:solidFill>
                  <a:srgbClr val="FFFFFF"/>
                </a:solidFill>
                <a:latin typeface="Arial"/>
                <a:ea typeface="Arial"/>
                <a:cs typeface="Arial"/>
                <a:sym typeface="Arial"/>
              </a:rPr>
              <a:t>        NATS</a:t>
            </a:r>
          </a:p>
        </p:txBody>
      </p:sp>
      <p:pic>
        <p:nvPicPr>
          <p:cNvPr id="1003" name="Shape 1003"/>
          <p:cNvPicPr preferRelativeResize="0"/>
          <p:nvPr/>
        </p:nvPicPr>
        <p:blipFill rotWithShape="1">
          <a:blip r:embed="rId9">
            <a:alphaModFix/>
          </a:blip>
          <a:srcRect/>
          <a:stretch/>
        </p:blipFill>
        <p:spPr>
          <a:xfrm>
            <a:off x="4806514" y="3230066"/>
            <a:ext cx="266699" cy="215999"/>
          </a:xfrm>
          <a:prstGeom prst="rect">
            <a:avLst/>
          </a:prstGeom>
          <a:noFill/>
          <a:ln>
            <a:noFill/>
          </a:ln>
        </p:spPr>
      </p:pic>
      <p:cxnSp>
        <p:nvCxnSpPr>
          <p:cNvPr id="1004" name="Shape 1004"/>
          <p:cNvCxnSpPr>
            <a:stCxn id="1002" idx="0"/>
            <a:endCxn id="998" idx="2"/>
          </p:cNvCxnSpPr>
          <p:nvPr/>
        </p:nvCxnSpPr>
        <p:spPr>
          <a:xfrm flipH="1" flipV="1">
            <a:off x="5697738" y="2541247"/>
            <a:ext cx="8" cy="602836"/>
          </a:xfrm>
          <a:prstGeom prst="straightConnector1">
            <a:avLst/>
          </a:prstGeom>
          <a:noFill/>
          <a:ln w="19050" cap="flat" cmpd="sng">
            <a:solidFill>
              <a:srgbClr val="535353"/>
            </a:solidFill>
            <a:prstDash val="solid"/>
            <a:round/>
            <a:headEnd type="none" w="med" len="med"/>
            <a:tailEnd type="triangle" w="lg" len="lg"/>
          </a:ln>
        </p:spPr>
      </p:cxnSp>
      <p:sp>
        <p:nvSpPr>
          <p:cNvPr id="1005" name="Shape 1005"/>
          <p:cNvSpPr/>
          <p:nvPr/>
        </p:nvSpPr>
        <p:spPr>
          <a:xfrm>
            <a:off x="8435687" y="1200373"/>
            <a:ext cx="652800" cy="387599"/>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100" b="0" i="0" u="none" strike="noStrike" cap="none">
                <a:solidFill>
                  <a:srgbClr val="FFFFFF"/>
                </a:solidFill>
                <a:latin typeface="Arial"/>
                <a:ea typeface="Arial"/>
                <a:cs typeface="Arial"/>
                <a:sym typeface="Arial"/>
              </a:rPr>
              <a:t>IaaS</a:t>
            </a:r>
          </a:p>
        </p:txBody>
      </p:sp>
      <p:sp>
        <p:nvSpPr>
          <p:cNvPr id="1006" name="Shape 1006"/>
          <p:cNvSpPr/>
          <p:nvPr/>
        </p:nvSpPr>
        <p:spPr>
          <a:xfrm>
            <a:off x="1472967" y="1384271"/>
            <a:ext cx="1654799" cy="3257100"/>
          </a:xfrm>
          <a:prstGeom prst="roundRect">
            <a:avLst>
              <a:gd name="adj" fmla="val 10591"/>
            </a:avLst>
          </a:prstGeom>
          <a:gradFill>
            <a:gsLst>
              <a:gs pos="0">
                <a:srgbClr val="29756E"/>
              </a:gs>
              <a:gs pos="100000">
                <a:srgbClr val="29756E"/>
              </a:gs>
            </a:gsLst>
            <a:lin ang="5400012" scaled="0"/>
          </a:gradFill>
          <a:ln>
            <a:noFill/>
          </a:ln>
        </p:spPr>
        <p:txBody>
          <a:bodyPr lIns="50800" tIns="50800" rIns="50800" bIns="50800" anchor="ctr" anchorCtr="0">
            <a:noAutofit/>
          </a:bodyPr>
          <a:lstStyle/>
          <a:p>
            <a:pPr marL="0" marR="0" lvl="0" indent="0" algn="ctr" rtl="0">
              <a:spcBef>
                <a:spcPts val="0"/>
              </a:spcBef>
              <a:buNone/>
            </a:pPr>
            <a:endParaRPr sz="3200" b="0" i="0" u="none" strike="noStrike" cap="none">
              <a:solidFill>
                <a:srgbClr val="FFFFFF"/>
              </a:solidFill>
              <a:latin typeface="Helvetica Neue"/>
              <a:ea typeface="Helvetica Neue"/>
              <a:cs typeface="Helvetica Neue"/>
              <a:sym typeface="Helvetica Neue"/>
            </a:endParaRPr>
          </a:p>
        </p:txBody>
      </p:sp>
      <p:pic>
        <p:nvPicPr>
          <p:cNvPr id="1007" name="Shape 1007"/>
          <p:cNvPicPr preferRelativeResize="0"/>
          <p:nvPr/>
        </p:nvPicPr>
        <p:blipFill rotWithShape="1">
          <a:blip r:embed="rId10">
            <a:alphaModFix amt="88460"/>
          </a:blip>
          <a:srcRect/>
          <a:stretch/>
        </p:blipFill>
        <p:spPr>
          <a:xfrm>
            <a:off x="1899227" y="1557003"/>
            <a:ext cx="779399" cy="776100"/>
          </a:xfrm>
          <a:prstGeom prst="rect">
            <a:avLst/>
          </a:prstGeom>
          <a:noFill/>
          <a:ln>
            <a:noFill/>
          </a:ln>
        </p:spPr>
      </p:pic>
      <p:pic>
        <p:nvPicPr>
          <p:cNvPr id="1008" name="Shape 1008"/>
          <p:cNvPicPr preferRelativeResize="0"/>
          <p:nvPr/>
        </p:nvPicPr>
        <p:blipFill rotWithShape="1">
          <a:blip r:embed="rId11">
            <a:alphaModFix/>
          </a:blip>
          <a:srcRect/>
          <a:stretch/>
        </p:blipFill>
        <p:spPr>
          <a:xfrm>
            <a:off x="2339739" y="3083886"/>
            <a:ext cx="631500" cy="631500"/>
          </a:xfrm>
          <a:prstGeom prst="rect">
            <a:avLst/>
          </a:prstGeom>
          <a:noFill/>
          <a:ln>
            <a:noFill/>
          </a:ln>
        </p:spPr>
      </p:pic>
      <p:pic>
        <p:nvPicPr>
          <p:cNvPr id="1009" name="Shape 1009"/>
          <p:cNvPicPr preferRelativeResize="0"/>
          <p:nvPr/>
        </p:nvPicPr>
        <p:blipFill rotWithShape="1">
          <a:blip r:embed="rId12">
            <a:alphaModFix/>
          </a:blip>
          <a:srcRect/>
          <a:stretch/>
        </p:blipFill>
        <p:spPr>
          <a:xfrm>
            <a:off x="2354071" y="2358239"/>
            <a:ext cx="602700" cy="602700"/>
          </a:xfrm>
          <a:prstGeom prst="rect">
            <a:avLst/>
          </a:prstGeom>
          <a:noFill/>
          <a:ln>
            <a:noFill/>
          </a:ln>
        </p:spPr>
      </p:pic>
      <p:pic>
        <p:nvPicPr>
          <p:cNvPr id="1010" name="Shape 1010"/>
          <p:cNvPicPr preferRelativeResize="0"/>
          <p:nvPr/>
        </p:nvPicPr>
        <p:blipFill rotWithShape="1">
          <a:blip r:embed="rId13">
            <a:alphaModFix/>
          </a:blip>
          <a:srcRect/>
          <a:stretch/>
        </p:blipFill>
        <p:spPr>
          <a:xfrm>
            <a:off x="1618651" y="2358239"/>
            <a:ext cx="603000" cy="603000"/>
          </a:xfrm>
          <a:prstGeom prst="rect">
            <a:avLst/>
          </a:prstGeom>
          <a:noFill/>
          <a:ln>
            <a:noFill/>
          </a:ln>
        </p:spPr>
      </p:pic>
      <p:pic>
        <p:nvPicPr>
          <p:cNvPr id="1011" name="Shape 1011"/>
          <p:cNvPicPr preferRelativeResize="0"/>
          <p:nvPr/>
        </p:nvPicPr>
        <p:blipFill rotWithShape="1">
          <a:blip r:embed="rId14">
            <a:alphaModFix/>
          </a:blip>
          <a:srcRect/>
          <a:stretch/>
        </p:blipFill>
        <p:spPr>
          <a:xfrm>
            <a:off x="1604388" y="3076358"/>
            <a:ext cx="631500" cy="631500"/>
          </a:xfrm>
          <a:prstGeom prst="rect">
            <a:avLst/>
          </a:prstGeom>
          <a:noFill/>
          <a:ln>
            <a:noFill/>
          </a:ln>
        </p:spPr>
      </p:pic>
      <p:pic>
        <p:nvPicPr>
          <p:cNvPr id="1012" name="Shape 1012"/>
          <p:cNvPicPr preferRelativeResize="0"/>
          <p:nvPr/>
        </p:nvPicPr>
        <p:blipFill rotWithShape="1">
          <a:blip r:embed="rId15">
            <a:alphaModFix/>
          </a:blip>
          <a:srcRect/>
          <a:stretch/>
        </p:blipFill>
        <p:spPr>
          <a:xfrm>
            <a:off x="1467626" y="1211038"/>
            <a:ext cx="1655999" cy="415500"/>
          </a:xfrm>
          <a:prstGeom prst="rect">
            <a:avLst/>
          </a:prstGeom>
          <a:noFill/>
          <a:ln>
            <a:noFill/>
          </a:ln>
        </p:spPr>
      </p:pic>
      <p:pic>
        <p:nvPicPr>
          <p:cNvPr id="1013" name="Shape 1013"/>
          <p:cNvPicPr preferRelativeResize="0"/>
          <p:nvPr/>
        </p:nvPicPr>
        <p:blipFill rotWithShape="1">
          <a:blip r:embed="rId16">
            <a:alphaModFix/>
          </a:blip>
          <a:srcRect/>
          <a:stretch/>
        </p:blipFill>
        <p:spPr>
          <a:xfrm>
            <a:off x="1671182" y="3896760"/>
            <a:ext cx="497700" cy="497700"/>
          </a:xfrm>
          <a:prstGeom prst="rect">
            <a:avLst/>
          </a:prstGeom>
          <a:noFill/>
          <a:ln>
            <a:noFill/>
          </a:ln>
        </p:spPr>
      </p:pic>
      <p:pic>
        <p:nvPicPr>
          <p:cNvPr id="1014" name="Shape 1014"/>
          <p:cNvPicPr preferRelativeResize="0"/>
          <p:nvPr/>
        </p:nvPicPr>
        <p:blipFill rotWithShape="1">
          <a:blip r:embed="rId17">
            <a:alphaModFix/>
          </a:blip>
          <a:srcRect/>
          <a:stretch/>
        </p:blipFill>
        <p:spPr>
          <a:xfrm>
            <a:off x="2384787" y="3878980"/>
            <a:ext cx="533399" cy="533399"/>
          </a:xfrm>
          <a:prstGeom prst="rect">
            <a:avLst/>
          </a:prstGeom>
          <a:noFill/>
          <a:ln>
            <a:noFill/>
          </a:ln>
        </p:spPr>
      </p:pic>
      <p:sp>
        <p:nvSpPr>
          <p:cNvPr id="65" name="Rectangle 64"/>
          <p:cNvSpPr/>
          <p:nvPr/>
        </p:nvSpPr>
        <p:spPr>
          <a:xfrm>
            <a:off x="131070" y="1496676"/>
            <a:ext cx="1031065" cy="31499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200" b="1" kern="0" dirty="0" smtClean="0">
                <a:solidFill>
                  <a:schemeClr val="accent1"/>
                </a:solidFill>
                <a:latin typeface="Arial"/>
                <a:sym typeface="Arial"/>
                <a:rtl val="0"/>
              </a:rPr>
              <a:t>It Ops</a:t>
            </a:r>
            <a:endParaRPr lang="en-US" sz="2000" b="1" kern="0" dirty="0">
              <a:solidFill>
                <a:schemeClr val="accent1"/>
              </a:solidFill>
              <a:latin typeface="Arial"/>
              <a:sym typeface="Arial"/>
              <a:rtl val="0"/>
            </a:endParaRPr>
          </a:p>
        </p:txBody>
      </p:sp>
    </p:spTree>
    <p:extLst>
      <p:ext uri="{BB962C8B-B14F-4D97-AF65-F5344CB8AC3E}">
        <p14:creationId xmlns:p14="http://schemas.microsoft.com/office/powerpoint/2010/main" val="355260713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3"/>
                                        </p:tgtEl>
                                        <p:attrNameLst>
                                          <p:attrName>style.visibility</p:attrName>
                                        </p:attrNameLst>
                                      </p:cBhvr>
                                      <p:to>
                                        <p:strVal val="visible"/>
                                      </p:to>
                                    </p:set>
                                    <p:animEffect transition="in" filter="fade">
                                      <p:cBhvr>
                                        <p:cTn id="7" dur="500"/>
                                        <p:tgtEl>
                                          <p:spTgt spid="9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7"/>
                                        </p:tgtEl>
                                        <p:attrNameLst>
                                          <p:attrName>style.visibility</p:attrName>
                                        </p:attrNameLst>
                                      </p:cBhvr>
                                      <p:to>
                                        <p:strVal val="visible"/>
                                      </p:to>
                                    </p:set>
                                    <p:animEffect transition="in" filter="fade">
                                      <p:cBhvr>
                                        <p:cTn id="12" dur="500"/>
                                        <p:tgtEl>
                                          <p:spTgt spid="967"/>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969"/>
                                        </p:tgtEl>
                                        <p:attrNameLst>
                                          <p:attrName>style.visibility</p:attrName>
                                        </p:attrNameLst>
                                      </p:cBhvr>
                                      <p:to>
                                        <p:strVal val="visible"/>
                                      </p:to>
                                    </p:set>
                                    <p:animEffect transition="in" filter="fade">
                                      <p:cBhvr>
                                        <p:cTn id="16" dur="500"/>
                                        <p:tgtEl>
                                          <p:spTgt spid="969"/>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956"/>
                                        </p:tgtEl>
                                        <p:attrNameLst>
                                          <p:attrName>style.visibility</p:attrName>
                                        </p:attrNameLst>
                                      </p:cBhvr>
                                      <p:to>
                                        <p:strVal val="visible"/>
                                      </p:to>
                                    </p:set>
                                    <p:animEffect transition="in" filter="fade">
                                      <p:cBhvr>
                                        <p:cTn id="20" dur="500"/>
                                        <p:tgtEl>
                                          <p:spTgt spid="95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80"/>
                                        </p:tgtEl>
                                        <p:attrNameLst>
                                          <p:attrName>style.visibility</p:attrName>
                                        </p:attrNameLst>
                                      </p:cBhvr>
                                      <p:to>
                                        <p:strVal val="visible"/>
                                      </p:to>
                                    </p:set>
                                    <p:animEffect transition="in" filter="fade">
                                      <p:cBhvr>
                                        <p:cTn id="25" dur="500"/>
                                        <p:tgtEl>
                                          <p:spTgt spid="980"/>
                                        </p:tgtEl>
                                      </p:cBhvr>
                                    </p:animEffect>
                                  </p:childTnLst>
                                </p:cTn>
                              </p:par>
                            </p:childTnLst>
                          </p:cTn>
                        </p:par>
                        <p:par>
                          <p:cTn id="26" fill="hold">
                            <p:stCondLst>
                              <p:cond delay="500"/>
                            </p:stCondLst>
                            <p:childTnLst>
                              <p:par>
                                <p:cTn id="27" presetID="10" presetClass="exit" presetSubtype="0" fill="hold" nodeType="afterEffect">
                                  <p:stCondLst>
                                    <p:cond delay="0"/>
                                  </p:stCondLst>
                                  <p:childTnLst>
                                    <p:animEffect transition="out" filter="fade">
                                      <p:cBhvr>
                                        <p:cTn id="28" dur="500"/>
                                        <p:tgtEl>
                                          <p:spTgt spid="980"/>
                                        </p:tgtEl>
                                      </p:cBhvr>
                                    </p:animEffect>
                                    <p:set>
                                      <p:cBhvr>
                                        <p:cTn id="29" dur="1" fill="hold">
                                          <p:stCondLst>
                                            <p:cond delay="500"/>
                                          </p:stCondLst>
                                        </p:cTn>
                                        <p:tgtEl>
                                          <p:spTgt spid="980"/>
                                        </p:tgtEl>
                                        <p:attrNameLst>
                                          <p:attrName>style.visibility</p:attrName>
                                        </p:attrNameLst>
                                      </p:cBhvr>
                                      <p:to>
                                        <p:strVal val="hidden"/>
                                      </p:to>
                                    </p:se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981"/>
                                        </p:tgtEl>
                                        <p:attrNameLst>
                                          <p:attrName>style.visibility</p:attrName>
                                        </p:attrNameLst>
                                      </p:cBhvr>
                                      <p:to>
                                        <p:strVal val="visible"/>
                                      </p:to>
                                    </p:set>
                                    <p:animEffect transition="in" filter="fade">
                                      <p:cBhvr>
                                        <p:cTn id="33" dur="500"/>
                                        <p:tgtEl>
                                          <p:spTgt spid="981"/>
                                        </p:tgtEl>
                                      </p:cBhvr>
                                    </p:animEffec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982"/>
                                        </p:tgtEl>
                                        <p:attrNameLst>
                                          <p:attrName>style.visibility</p:attrName>
                                        </p:attrNameLst>
                                      </p:cBhvr>
                                      <p:to>
                                        <p:strVal val="visible"/>
                                      </p:to>
                                    </p:set>
                                    <p:animEffect transition="in" filter="fade">
                                      <p:cBhvr>
                                        <p:cTn id="37" dur="2000"/>
                                        <p:tgtEl>
                                          <p:spTgt spid="982"/>
                                        </p:tgtEl>
                                      </p:cBhvr>
                                    </p:animEffect>
                                  </p:childTnLst>
                                </p:cTn>
                              </p:par>
                            </p:childTnLst>
                          </p:cTn>
                        </p:par>
                        <p:par>
                          <p:cTn id="38" fill="hold">
                            <p:stCondLst>
                              <p:cond delay="3500"/>
                            </p:stCondLst>
                            <p:childTnLst>
                              <p:par>
                                <p:cTn id="39" presetID="10" presetClass="entr" presetSubtype="0" fill="hold" nodeType="afterEffect">
                                  <p:stCondLst>
                                    <p:cond delay="0"/>
                                  </p:stCondLst>
                                  <p:childTnLst>
                                    <p:set>
                                      <p:cBhvr>
                                        <p:cTn id="40" dur="1" fill="hold">
                                          <p:stCondLst>
                                            <p:cond delay="0"/>
                                          </p:stCondLst>
                                        </p:cTn>
                                        <p:tgtEl>
                                          <p:spTgt spid="987"/>
                                        </p:tgtEl>
                                        <p:attrNameLst>
                                          <p:attrName>style.visibility</p:attrName>
                                        </p:attrNameLst>
                                      </p:cBhvr>
                                      <p:to>
                                        <p:strVal val="visible"/>
                                      </p:to>
                                    </p:set>
                                    <p:animEffect transition="in" filter="fade">
                                      <p:cBhvr>
                                        <p:cTn id="41" dur="2000"/>
                                        <p:tgtEl>
                                          <p:spTgt spid="987"/>
                                        </p:tgtEl>
                                      </p:cBhvr>
                                    </p:animEffect>
                                  </p:childTnLst>
                                </p:cTn>
                              </p:par>
                            </p:childTnLst>
                          </p:cTn>
                        </p:par>
                        <p:par>
                          <p:cTn id="42" fill="hold">
                            <p:stCondLst>
                              <p:cond delay="5500"/>
                            </p:stCondLst>
                            <p:childTnLst>
                              <p:par>
                                <p:cTn id="43" presetID="10" presetClass="entr" presetSubtype="0" fill="hold" nodeType="afterEffect">
                                  <p:stCondLst>
                                    <p:cond delay="0"/>
                                  </p:stCondLst>
                                  <p:childTnLst>
                                    <p:set>
                                      <p:cBhvr>
                                        <p:cTn id="44" dur="1" fill="hold">
                                          <p:stCondLst>
                                            <p:cond delay="0"/>
                                          </p:stCondLst>
                                        </p:cTn>
                                        <p:tgtEl>
                                          <p:spTgt spid="992"/>
                                        </p:tgtEl>
                                        <p:attrNameLst>
                                          <p:attrName>style.visibility</p:attrName>
                                        </p:attrNameLst>
                                      </p:cBhvr>
                                      <p:to>
                                        <p:strVal val="visible"/>
                                      </p:to>
                                    </p:set>
                                    <p:animEffect transition="in" filter="fade">
                                      <p:cBhvr>
                                        <p:cTn id="45" dur="2000"/>
                                        <p:tgtEl>
                                          <p:spTgt spid="99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000"/>
                                        </p:tgtEl>
                                        <p:attrNameLst>
                                          <p:attrName>style.visibility</p:attrName>
                                        </p:attrNameLst>
                                      </p:cBhvr>
                                      <p:to>
                                        <p:strVal val="visible"/>
                                      </p:to>
                                    </p:set>
                                    <p:animEffect transition="in" filter="fade">
                                      <p:cBhvr>
                                        <p:cTn id="50" dur="500"/>
                                        <p:tgtEl>
                                          <p:spTgt spid="1000"/>
                                        </p:tgtEl>
                                      </p:cBhvr>
                                    </p:animEffec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1001"/>
                                        </p:tgtEl>
                                        <p:attrNameLst>
                                          <p:attrName>style.visibility</p:attrName>
                                        </p:attrNameLst>
                                      </p:cBhvr>
                                      <p:to>
                                        <p:strVal val="visible"/>
                                      </p:to>
                                    </p:set>
                                    <p:animEffect transition="in" filter="fade">
                                      <p:cBhvr>
                                        <p:cTn id="54" dur="500"/>
                                        <p:tgtEl>
                                          <p:spTgt spid="1001"/>
                                        </p:tgtEl>
                                      </p:cBhvr>
                                    </p:animEffect>
                                  </p:childTnLst>
                                </p:cTn>
                              </p:par>
                            </p:childTnLst>
                          </p:cTn>
                        </p:par>
                        <p:par>
                          <p:cTn id="55" fill="hold">
                            <p:stCondLst>
                              <p:cond delay="1000"/>
                            </p:stCondLst>
                            <p:childTnLst>
                              <p:par>
                                <p:cTn id="56" presetID="10" presetClass="entr" presetSubtype="0" fill="hold" nodeType="afterEffect">
                                  <p:stCondLst>
                                    <p:cond delay="0"/>
                                  </p:stCondLst>
                                  <p:childTnLst>
                                    <p:set>
                                      <p:cBhvr>
                                        <p:cTn id="57" dur="1" fill="hold">
                                          <p:stCondLst>
                                            <p:cond delay="0"/>
                                          </p:stCondLst>
                                        </p:cTn>
                                        <p:tgtEl>
                                          <p:spTgt spid="1004"/>
                                        </p:tgtEl>
                                        <p:attrNameLst>
                                          <p:attrName>style.visibility</p:attrName>
                                        </p:attrNameLst>
                                      </p:cBhvr>
                                      <p:to>
                                        <p:strVal val="visible"/>
                                      </p:to>
                                    </p:set>
                                    <p:animEffect transition="in" filter="fade">
                                      <p:cBhvr>
                                        <p:cTn id="58" dur="500"/>
                                        <p:tgtEl>
                                          <p:spTgt spid="10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PCF Basics</a:t>
            </a:r>
            <a:endParaRPr lang="en" sz="2100" b="1" cap="all" dirty="0">
              <a:solidFill>
                <a:srgbClr val="138A7E"/>
              </a:solidFill>
            </a:endParaRPr>
          </a:p>
        </p:txBody>
      </p:sp>
    </p:spTree>
    <p:extLst>
      <p:ext uri="{BB962C8B-B14F-4D97-AF65-F5344CB8AC3E}">
        <p14:creationId xmlns:p14="http://schemas.microsoft.com/office/powerpoint/2010/main" val="19434997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6" name="Shape 666"/>
          <p:cNvSpPr/>
          <p:nvPr/>
        </p:nvSpPr>
        <p:spPr>
          <a:xfrm>
            <a:off x="308284" y="871745"/>
            <a:ext cx="6627633" cy="3578601"/>
          </a:xfrm>
          <a:prstGeom prst="rect">
            <a:avLst/>
          </a:prstGeom>
          <a:solidFill>
            <a:srgbClr val="BFBFBF"/>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292C2F"/>
              </a:solidFill>
              <a:latin typeface="Roboto"/>
              <a:ea typeface="Roboto"/>
              <a:cs typeface="Roboto"/>
              <a:sym typeface="Roboto"/>
            </a:endParaRPr>
          </a:p>
        </p:txBody>
      </p:sp>
      <p:sp>
        <p:nvSpPr>
          <p:cNvPr id="667" name="Shape 667"/>
          <p:cNvSpPr/>
          <p:nvPr/>
        </p:nvSpPr>
        <p:spPr>
          <a:xfrm>
            <a:off x="412244" y="1857754"/>
            <a:ext cx="6423653" cy="2010385"/>
          </a:xfrm>
          <a:prstGeom prst="rect">
            <a:avLst/>
          </a:prstGeom>
          <a:solidFill>
            <a:schemeClr val="accent1"/>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68" name="Shape 668"/>
          <p:cNvSpPr/>
          <p:nvPr/>
        </p:nvSpPr>
        <p:spPr>
          <a:xfrm>
            <a:off x="7052594" y="871745"/>
            <a:ext cx="1822203" cy="3578601"/>
          </a:xfrm>
          <a:prstGeom prst="rect">
            <a:avLst/>
          </a:prstGeom>
          <a:solidFill>
            <a:srgbClr val="45A3E3"/>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69" name="Shape 669"/>
          <p:cNvSpPr/>
          <p:nvPr/>
        </p:nvSpPr>
        <p:spPr>
          <a:xfrm>
            <a:off x="1573289" y="1317634"/>
            <a:ext cx="203392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Container Scheduling</a:t>
            </a:r>
          </a:p>
        </p:txBody>
      </p:sp>
      <p:sp>
        <p:nvSpPr>
          <p:cNvPr id="670" name="Shape 670"/>
          <p:cNvSpPr/>
          <p:nvPr/>
        </p:nvSpPr>
        <p:spPr>
          <a:xfrm>
            <a:off x="2049442" y="1920884"/>
            <a:ext cx="3213037"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Application Framework</a:t>
            </a:r>
          </a:p>
        </p:txBody>
      </p:sp>
      <p:sp>
        <p:nvSpPr>
          <p:cNvPr id="671" name="Shape 671"/>
          <p:cNvSpPr/>
          <p:nvPr/>
        </p:nvSpPr>
        <p:spPr>
          <a:xfrm>
            <a:off x="7198476" y="882399"/>
            <a:ext cx="152707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Services</a:t>
            </a:r>
          </a:p>
        </p:txBody>
      </p:sp>
      <p:sp>
        <p:nvSpPr>
          <p:cNvPr id="672" name="Shape 672"/>
          <p:cNvSpPr/>
          <p:nvPr/>
        </p:nvSpPr>
        <p:spPr>
          <a:xfrm>
            <a:off x="1277938" y="892322"/>
            <a:ext cx="4865687"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10253F"/>
                </a:solidFill>
                <a:latin typeface="Roboto"/>
                <a:ea typeface="Roboto"/>
                <a:cs typeface="Roboto"/>
                <a:sym typeface="Roboto"/>
              </a:rPr>
              <a:t>Platform </a:t>
            </a:r>
            <a:r>
              <a:rPr lang="en-US" sz="1600" b="1" i="0" u="none" strike="noStrike" cap="none" baseline="0" dirty="0" smtClean="0">
                <a:solidFill>
                  <a:srgbClr val="10253F"/>
                </a:solidFill>
                <a:latin typeface="Roboto"/>
                <a:ea typeface="Roboto"/>
                <a:cs typeface="Roboto"/>
                <a:sym typeface="Roboto"/>
              </a:rPr>
              <a:t>Runtime (Elastic Runtime)</a:t>
            </a:r>
            <a:endParaRPr lang="en-US" sz="1600" b="1" i="0" u="none" strike="noStrike" cap="none" baseline="0" dirty="0">
              <a:solidFill>
                <a:srgbClr val="10253F"/>
              </a:solidFill>
              <a:latin typeface="Roboto"/>
              <a:ea typeface="Roboto"/>
              <a:cs typeface="Roboto"/>
              <a:sym typeface="Roboto"/>
            </a:endParaRPr>
          </a:p>
        </p:txBody>
      </p:sp>
      <p:sp>
        <p:nvSpPr>
          <p:cNvPr id="673" name="Shape 673"/>
          <p:cNvSpPr/>
          <p:nvPr/>
        </p:nvSpPr>
        <p:spPr>
          <a:xfrm>
            <a:off x="412246" y="1317634"/>
            <a:ext cx="109158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Routing</a:t>
            </a:r>
          </a:p>
        </p:txBody>
      </p:sp>
      <p:sp>
        <p:nvSpPr>
          <p:cNvPr id="674" name="Shape 674"/>
          <p:cNvSpPr/>
          <p:nvPr/>
        </p:nvSpPr>
        <p:spPr>
          <a:xfrm>
            <a:off x="7198476" y="1333255"/>
            <a:ext cx="1527079" cy="41192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Database</a:t>
            </a:r>
          </a:p>
        </p:txBody>
      </p:sp>
      <p:sp>
        <p:nvSpPr>
          <p:cNvPr id="675" name="Shape 675"/>
          <p:cNvSpPr/>
          <p:nvPr/>
        </p:nvSpPr>
        <p:spPr>
          <a:xfrm>
            <a:off x="5525648" y="1312720"/>
            <a:ext cx="1310253"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Configuration</a:t>
            </a:r>
          </a:p>
        </p:txBody>
      </p:sp>
      <p:sp>
        <p:nvSpPr>
          <p:cNvPr id="676" name="Shape 676"/>
          <p:cNvSpPr/>
          <p:nvPr/>
        </p:nvSpPr>
        <p:spPr>
          <a:xfrm>
            <a:off x="3681176" y="1313409"/>
            <a:ext cx="1768069"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Service Discovery</a:t>
            </a:r>
          </a:p>
        </p:txBody>
      </p:sp>
      <p:sp>
        <p:nvSpPr>
          <p:cNvPr id="677" name="Shape 677"/>
          <p:cNvSpPr/>
          <p:nvPr/>
        </p:nvSpPr>
        <p:spPr>
          <a:xfrm>
            <a:off x="7198476" y="1836955"/>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Big Data</a:t>
            </a:r>
          </a:p>
        </p:txBody>
      </p:sp>
      <p:sp>
        <p:nvSpPr>
          <p:cNvPr id="678" name="Shape 678"/>
          <p:cNvSpPr/>
          <p:nvPr/>
        </p:nvSpPr>
        <p:spPr>
          <a:xfrm>
            <a:off x="7198650" y="2352193"/>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Object Storage</a:t>
            </a:r>
          </a:p>
        </p:txBody>
      </p:sp>
      <p:sp>
        <p:nvSpPr>
          <p:cNvPr id="679" name="Shape 679"/>
          <p:cNvSpPr/>
          <p:nvPr/>
        </p:nvSpPr>
        <p:spPr>
          <a:xfrm>
            <a:off x="7198650" y="2867431"/>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Mobile</a:t>
            </a:r>
          </a:p>
        </p:txBody>
      </p:sp>
      <p:sp>
        <p:nvSpPr>
          <p:cNvPr id="680" name="Shape 680"/>
          <p:cNvSpPr/>
          <p:nvPr/>
        </p:nvSpPr>
        <p:spPr>
          <a:xfrm>
            <a:off x="7198650" y="3382668"/>
            <a:ext cx="1526905"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Build CI</a:t>
            </a:r>
          </a:p>
        </p:txBody>
      </p:sp>
      <p:sp>
        <p:nvSpPr>
          <p:cNvPr id="681" name="Shape 681"/>
          <p:cNvSpPr/>
          <p:nvPr/>
        </p:nvSpPr>
        <p:spPr>
          <a:xfrm>
            <a:off x="7198650" y="3897904"/>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User Provided</a:t>
            </a:r>
          </a:p>
        </p:txBody>
      </p:sp>
      <p:sp>
        <p:nvSpPr>
          <p:cNvPr id="682" name="Shape 682"/>
          <p:cNvSpPr/>
          <p:nvPr/>
        </p:nvSpPr>
        <p:spPr>
          <a:xfrm>
            <a:off x="412246" y="3958287"/>
            <a:ext cx="3194970"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Logging &amp; Metrics</a:t>
            </a:r>
          </a:p>
        </p:txBody>
      </p:sp>
      <p:sp>
        <p:nvSpPr>
          <p:cNvPr id="683" name="Shape 683"/>
          <p:cNvSpPr/>
          <p:nvPr/>
        </p:nvSpPr>
        <p:spPr>
          <a:xfrm>
            <a:off x="3681176" y="3958287"/>
            <a:ext cx="3154724"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Messaging</a:t>
            </a:r>
          </a:p>
        </p:txBody>
      </p:sp>
      <p:sp>
        <p:nvSpPr>
          <p:cNvPr id="684" name="Shape 684"/>
          <p:cNvSpPr/>
          <p:nvPr/>
        </p:nvSpPr>
        <p:spPr>
          <a:xfrm>
            <a:off x="5273192" y="2406998"/>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Circuit Breakers</a:t>
            </a:r>
          </a:p>
        </p:txBody>
      </p:sp>
      <p:sp>
        <p:nvSpPr>
          <p:cNvPr id="685" name="Shape 685"/>
          <p:cNvSpPr/>
          <p:nvPr/>
        </p:nvSpPr>
        <p:spPr>
          <a:xfrm>
            <a:off x="588641" y="2406998"/>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12 Factor Apps</a:t>
            </a:r>
          </a:p>
        </p:txBody>
      </p:sp>
      <p:sp>
        <p:nvSpPr>
          <p:cNvPr id="686" name="Shape 686"/>
          <p:cNvSpPr/>
          <p:nvPr/>
        </p:nvSpPr>
        <p:spPr>
          <a:xfrm>
            <a:off x="3708851" y="2406998"/>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RESTful Services</a:t>
            </a:r>
          </a:p>
        </p:txBody>
      </p:sp>
      <p:sp>
        <p:nvSpPr>
          <p:cNvPr id="687" name="Shape 687"/>
          <p:cNvSpPr/>
          <p:nvPr/>
        </p:nvSpPr>
        <p:spPr>
          <a:xfrm>
            <a:off x="2144513" y="2406998"/>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Microservices</a:t>
            </a:r>
          </a:p>
        </p:txBody>
      </p:sp>
      <p:sp>
        <p:nvSpPr>
          <p:cNvPr id="688" name="Shape 688"/>
          <p:cNvSpPr/>
          <p:nvPr/>
        </p:nvSpPr>
        <p:spPr>
          <a:xfrm>
            <a:off x="5262483" y="312631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.NET</a:t>
            </a:r>
          </a:p>
        </p:txBody>
      </p:sp>
      <p:sp>
        <p:nvSpPr>
          <p:cNvPr id="689" name="Shape 689"/>
          <p:cNvSpPr/>
          <p:nvPr/>
        </p:nvSpPr>
        <p:spPr>
          <a:xfrm>
            <a:off x="577931" y="312631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Spring Boot</a:t>
            </a:r>
          </a:p>
        </p:txBody>
      </p:sp>
      <p:sp>
        <p:nvSpPr>
          <p:cNvPr id="690" name="Shape 690"/>
          <p:cNvSpPr/>
          <p:nvPr/>
        </p:nvSpPr>
        <p:spPr>
          <a:xfrm>
            <a:off x="3698142" y="312631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Node.js</a:t>
            </a:r>
          </a:p>
        </p:txBody>
      </p:sp>
      <p:sp>
        <p:nvSpPr>
          <p:cNvPr id="691" name="Shape 691"/>
          <p:cNvSpPr/>
          <p:nvPr/>
        </p:nvSpPr>
        <p:spPr>
          <a:xfrm>
            <a:off x="2133804" y="312631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Ruby on Rails</a:t>
            </a:r>
          </a:p>
        </p:txBody>
      </p:sp>
      <p:sp>
        <p:nvSpPr>
          <p:cNvPr id="692" name="Shape 692"/>
          <p:cNvSpPr/>
          <p:nvPr/>
        </p:nvSpPr>
        <p:spPr>
          <a:xfrm>
            <a:off x="308282" y="4520083"/>
            <a:ext cx="8566514" cy="489222"/>
          </a:xfrm>
          <a:prstGeom prst="rect">
            <a:avLst/>
          </a:prstGeom>
          <a:solidFill>
            <a:srgbClr val="097F73"/>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93" name="Shape 693"/>
          <p:cNvSpPr/>
          <p:nvPr/>
        </p:nvSpPr>
        <p:spPr>
          <a:xfrm>
            <a:off x="544370" y="4595417"/>
            <a:ext cx="1476413"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Operations</a:t>
            </a:r>
          </a:p>
        </p:txBody>
      </p:sp>
      <p:sp>
        <p:nvSpPr>
          <p:cNvPr id="694" name="Shape 694"/>
          <p:cNvSpPr/>
          <p:nvPr/>
        </p:nvSpPr>
        <p:spPr>
          <a:xfrm>
            <a:off x="2475081" y="4533862"/>
            <a:ext cx="1378453"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Zero Downtime Deployments</a:t>
            </a:r>
          </a:p>
        </p:txBody>
      </p:sp>
      <p:sp>
        <p:nvSpPr>
          <p:cNvPr id="695" name="Shape 695"/>
          <p:cNvSpPr/>
          <p:nvPr/>
        </p:nvSpPr>
        <p:spPr>
          <a:xfrm>
            <a:off x="4049912" y="4533862"/>
            <a:ext cx="1165134"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Failover &amp; Recovery</a:t>
            </a:r>
          </a:p>
        </p:txBody>
      </p:sp>
      <p:sp>
        <p:nvSpPr>
          <p:cNvPr id="696" name="Shape 696"/>
          <p:cNvSpPr/>
          <p:nvPr/>
        </p:nvSpPr>
        <p:spPr>
          <a:xfrm>
            <a:off x="5369787" y="4626196"/>
            <a:ext cx="1027763"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Scaling</a:t>
            </a:r>
          </a:p>
        </p:txBody>
      </p:sp>
      <p:sp>
        <p:nvSpPr>
          <p:cNvPr id="697" name="Shape 697"/>
          <p:cNvSpPr/>
          <p:nvPr/>
        </p:nvSpPr>
        <p:spPr>
          <a:xfrm>
            <a:off x="6541878" y="4533862"/>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Security Patching</a:t>
            </a:r>
          </a:p>
        </p:txBody>
      </p:sp>
      <p:sp>
        <p:nvSpPr>
          <p:cNvPr id="698" name="Shape 698"/>
          <p:cNvSpPr/>
          <p:nvPr/>
        </p:nvSpPr>
        <p:spPr>
          <a:xfrm>
            <a:off x="7758459" y="4533862"/>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Platform</a:t>
            </a:r>
          </a:p>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Upgrades</a:t>
            </a:r>
          </a:p>
        </p:txBody>
      </p:sp>
      <p:sp>
        <p:nvSpPr>
          <p:cNvPr id="40" name="Shape 954"/>
          <p:cNvSpPr txBox="1">
            <a:spLocks noGrp="1"/>
          </p:cNvSpPr>
          <p:nvPr>
            <p:ph type="title"/>
          </p:nvPr>
        </p:nvSpPr>
        <p:spPr>
          <a:xfrm>
            <a:off x="1077910" y="187313"/>
            <a:ext cx="6947616" cy="585514"/>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dirty="0" smtClean="0">
                <a:solidFill>
                  <a:srgbClr val="29756E"/>
                </a:solidFill>
                <a:latin typeface="Helvetica Neue"/>
                <a:ea typeface="Helvetica Neue"/>
                <a:cs typeface="Helvetica Neue"/>
                <a:sym typeface="Helvetica Neue"/>
              </a:rPr>
              <a:t>Pivotal Cloud Foundry Architecture</a:t>
            </a:r>
            <a:endParaRPr lang="en-US" sz="3200" b="0" i="0" u="none" strike="noStrike" cap="none" dirty="0">
              <a:solidFill>
                <a:srgbClr val="29756E"/>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45272010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121850" y="1365250"/>
            <a:ext cx="3385576" cy="3187673"/>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Click to Install the Platform</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Built-in High Availability</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Install and Manage Services</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Handle Live upgrades and updates</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Click to scale the platform</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Built-in Platform monitoring</a:t>
            </a:r>
            <a:endParaRPr lang="en-US" dirty="0">
              <a:solidFill>
                <a:schemeClr val="bg1"/>
              </a:solidFill>
              <a:latin typeface="Open Sans"/>
              <a:ea typeface="Open Sans"/>
              <a:cs typeface="Open Sans"/>
              <a:sym typeface="Open Sans"/>
            </a:endParaRPr>
          </a:p>
        </p:txBody>
      </p:sp>
      <p:sp>
        <p:nvSpPr>
          <p:cNvPr id="2" name="Title 1"/>
          <p:cNvSpPr>
            <a:spLocks noGrp="1"/>
          </p:cNvSpPr>
          <p:nvPr>
            <p:ph type="title"/>
          </p:nvPr>
        </p:nvSpPr>
        <p:spPr>
          <a:xfrm>
            <a:off x="1117708" y="407953"/>
            <a:ext cx="8026291" cy="585514"/>
          </a:xfrm>
        </p:spPr>
        <p:txBody>
          <a:bodyPr/>
          <a:lstStyle/>
          <a:p>
            <a:r>
              <a:rPr lang="en-US" dirty="0" smtClean="0">
                <a:solidFill>
                  <a:srgbClr val="008881"/>
                </a:solidFill>
              </a:rPr>
              <a:t>Operations - Pivotal Ops Manager</a:t>
            </a:r>
            <a:endParaRPr lang="en-US" dirty="0">
              <a:solidFill>
                <a:srgbClr val="008881"/>
              </a:solidFill>
            </a:endParaRPr>
          </a:p>
        </p:txBody>
      </p:sp>
      <p:pic>
        <p:nvPicPr>
          <p:cNvPr id="3" name="Picture 2" descr="Screen Shot 2015-12-21 at 5.32.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825" y="1365250"/>
            <a:ext cx="4724366" cy="3000375"/>
          </a:xfrm>
          <a:prstGeom prst="rect">
            <a:avLst/>
          </a:prstGeom>
        </p:spPr>
      </p:pic>
    </p:spTree>
    <p:extLst>
      <p:ext uri="{BB962C8B-B14F-4D97-AF65-F5344CB8AC3E}">
        <p14:creationId xmlns:p14="http://schemas.microsoft.com/office/powerpoint/2010/main" val="422141860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121850" y="1365250"/>
            <a:ext cx="3764248" cy="3187673"/>
          </a:xfrm>
          <a:prstGeom prst="rect">
            <a:avLst/>
          </a:prstGeom>
          <a:noFill/>
          <a:ln>
            <a:noFill/>
          </a:ln>
        </p:spPr>
        <p:txBody>
          <a:bodyPr lIns="91425" tIns="45700" rIns="91425" bIns="45700" anchor="t" anchorCtr="0">
            <a:noAutofit/>
          </a:bodyPr>
          <a:lstStyle/>
          <a:p>
            <a:pPr marL="228600" lvl="1" indent="-228600">
              <a:spcBef>
                <a:spcPts val="1200"/>
              </a:spcBef>
              <a:buFont typeface="Wingdings" pitchFamily="2" charset="2"/>
              <a:buChar char=""/>
            </a:pPr>
            <a:r>
              <a:rPr lang="en-US" dirty="0">
                <a:solidFill>
                  <a:schemeClr val="bg1"/>
                </a:solidFill>
              </a:rPr>
              <a:t>Web form allowing an operator to scale components both </a:t>
            </a:r>
          </a:p>
          <a:p>
            <a:pPr marL="628650" lvl="2">
              <a:spcBef>
                <a:spcPts val="1200"/>
              </a:spcBef>
              <a:buFont typeface="Wingdings" pitchFamily="2" charset="2"/>
              <a:buChar char=""/>
            </a:pPr>
            <a:r>
              <a:rPr lang="en-US" dirty="0">
                <a:solidFill>
                  <a:schemeClr val="bg1"/>
                </a:solidFill>
              </a:rPr>
              <a:t>vertically (CPU, RAM, Disk) and</a:t>
            </a:r>
          </a:p>
          <a:p>
            <a:pPr marL="628650" lvl="2">
              <a:spcBef>
                <a:spcPts val="1200"/>
              </a:spcBef>
              <a:buFont typeface="Wingdings" pitchFamily="2" charset="2"/>
              <a:buChar char=""/>
            </a:pPr>
            <a:r>
              <a:rPr lang="en-US" dirty="0">
                <a:solidFill>
                  <a:schemeClr val="bg1"/>
                </a:solidFill>
              </a:rPr>
              <a:t>horizontally (number of instances). </a:t>
            </a:r>
          </a:p>
          <a:p>
            <a:pPr marL="0" lvl="1" indent="0">
              <a:spcBef>
                <a:spcPts val="1200"/>
              </a:spcBef>
              <a:buNone/>
            </a:pPr>
            <a:endParaRPr lang="en-US" dirty="0">
              <a:solidFill>
                <a:schemeClr val="bg1"/>
              </a:solidFill>
            </a:endParaRPr>
          </a:p>
          <a:p>
            <a:pPr marL="0" lvl="1" indent="0">
              <a:spcBef>
                <a:spcPts val="1200"/>
              </a:spcBef>
              <a:buNone/>
            </a:pPr>
            <a:r>
              <a:rPr lang="en-US" dirty="0">
                <a:solidFill>
                  <a:schemeClr val="bg1"/>
                </a:solidFill>
              </a:rPr>
              <a:t>This results in updating the deployment manifest followed by a “bosh deploy.”</a:t>
            </a:r>
          </a:p>
        </p:txBody>
      </p:sp>
      <p:sp>
        <p:nvSpPr>
          <p:cNvPr id="2" name="Title 1"/>
          <p:cNvSpPr>
            <a:spLocks noGrp="1"/>
          </p:cNvSpPr>
          <p:nvPr>
            <p:ph type="title"/>
          </p:nvPr>
        </p:nvSpPr>
        <p:spPr>
          <a:xfrm>
            <a:off x="439756" y="407953"/>
            <a:ext cx="8026291" cy="585514"/>
          </a:xfrm>
        </p:spPr>
        <p:txBody>
          <a:bodyPr/>
          <a:lstStyle/>
          <a:p>
            <a:r>
              <a:rPr lang="en-US" dirty="0" smtClean="0">
                <a:solidFill>
                  <a:srgbClr val="008881"/>
                </a:solidFill>
              </a:rPr>
              <a:t>Elastic Runtime Tile</a:t>
            </a:r>
            <a:endParaRPr lang="en-US" dirty="0">
              <a:solidFill>
                <a:srgbClr val="008881"/>
              </a:solidFill>
            </a:endParaRPr>
          </a:p>
        </p:txBody>
      </p:sp>
      <p:pic>
        <p:nvPicPr>
          <p:cNvPr id="3" name="Picture 2" descr="Screen Shot 2016-01-05 at 11.41.0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5607" y="1091680"/>
            <a:ext cx="3645993" cy="3461243"/>
          </a:xfrm>
          <a:prstGeom prst="rect">
            <a:avLst/>
          </a:prstGeom>
        </p:spPr>
      </p:pic>
      <p:pic>
        <p:nvPicPr>
          <p:cNvPr id="7" name="Picture 6" descr="Screen Shot 2015-12-21 at 5.32.4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2887" y="2994417"/>
            <a:ext cx="3065163" cy="1946640"/>
          </a:xfrm>
          <a:prstGeom prst="rect">
            <a:avLst/>
          </a:prstGeom>
        </p:spPr>
      </p:pic>
    </p:spTree>
    <p:extLst>
      <p:ext uri="{BB962C8B-B14F-4D97-AF65-F5344CB8AC3E}">
        <p14:creationId xmlns:p14="http://schemas.microsoft.com/office/powerpoint/2010/main" val="154485139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4" name="Rounded Rectangle 43"/>
          <p:cNvSpPr/>
          <p:nvPr/>
        </p:nvSpPr>
        <p:spPr>
          <a:xfrm>
            <a:off x="6969794" y="3926759"/>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1169" y="3991255"/>
            <a:ext cx="620780" cy="620780"/>
          </a:xfrm>
          <a:prstGeom prst="rect">
            <a:avLst/>
          </a:prstGeom>
        </p:spPr>
      </p:pic>
      <p:sp>
        <p:nvSpPr>
          <p:cNvPr id="42" name="Rounded Rectangle 41"/>
          <p:cNvSpPr/>
          <p:nvPr/>
        </p:nvSpPr>
        <p:spPr>
          <a:xfrm>
            <a:off x="6677309" y="2775470"/>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8684" y="2839966"/>
            <a:ext cx="620780" cy="620780"/>
          </a:xfrm>
          <a:prstGeom prst="rect">
            <a:avLst/>
          </a:prstGeom>
        </p:spPr>
      </p:pic>
      <p:sp>
        <p:nvSpPr>
          <p:cNvPr id="38" name="Rounded Rectangle 37"/>
          <p:cNvSpPr/>
          <p:nvPr/>
        </p:nvSpPr>
        <p:spPr>
          <a:xfrm>
            <a:off x="5815249" y="1959595"/>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9" name="Picture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6624" y="2024091"/>
            <a:ext cx="620780" cy="620780"/>
          </a:xfrm>
          <a:prstGeom prst="rect">
            <a:avLst/>
          </a:prstGeom>
        </p:spPr>
      </p:pic>
      <p:sp>
        <p:nvSpPr>
          <p:cNvPr id="36" name="Rounded Rectangle 35"/>
          <p:cNvSpPr/>
          <p:nvPr/>
        </p:nvSpPr>
        <p:spPr>
          <a:xfrm>
            <a:off x="4310817" y="1025612"/>
            <a:ext cx="939741" cy="1282017"/>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p:cNvSpPr/>
          <p:nvPr/>
        </p:nvSpPr>
        <p:spPr>
          <a:xfrm>
            <a:off x="2419132" y="1959595"/>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1275619" y="3926759"/>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ounded Rectangle 2"/>
          <p:cNvSpPr/>
          <p:nvPr/>
        </p:nvSpPr>
        <p:spPr>
          <a:xfrm>
            <a:off x="1475740" y="2871093"/>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0" name="Shape 420"/>
          <p:cNvSpPr txBox="1">
            <a:spLocks noGrp="1"/>
          </p:cNvSpPr>
          <p:nvPr>
            <p:ph type="title"/>
          </p:nvPr>
        </p:nvSpPr>
        <p:spPr>
          <a:xfrm>
            <a:off x="401561" y="312460"/>
            <a:ext cx="8542895" cy="585514"/>
          </a:xfrm>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i="0" u="none" strike="noStrike" cap="none" baseline="0" dirty="0" smtClean="0">
                <a:solidFill>
                  <a:srgbClr val="008881"/>
                </a:solidFill>
                <a:latin typeface="Arial"/>
                <a:ea typeface="Arial"/>
                <a:cs typeface="Arial"/>
                <a:sym typeface="Arial"/>
              </a:rPr>
              <a:t>Platform</a:t>
            </a:r>
            <a:r>
              <a:rPr lang="en-US" i="0" u="none" strike="noStrike" cap="none" dirty="0" smtClean="0">
                <a:solidFill>
                  <a:srgbClr val="008881"/>
                </a:solidFill>
                <a:latin typeface="Arial"/>
                <a:ea typeface="Arial"/>
                <a:cs typeface="Arial"/>
                <a:sym typeface="Arial"/>
              </a:rPr>
              <a:t> Runtime – Application Centric</a:t>
            </a:r>
            <a:endParaRPr lang="en-US" i="0" u="none" strike="noStrike" cap="none" baseline="0" dirty="0">
              <a:solidFill>
                <a:srgbClr val="008881"/>
              </a:solidFill>
              <a:latin typeface="Arial"/>
              <a:ea typeface="Arial"/>
              <a:cs typeface="Arial"/>
              <a:sym typeface="Arial"/>
            </a:endParaRPr>
          </a:p>
        </p:txBody>
      </p:sp>
      <p:sp>
        <p:nvSpPr>
          <p:cNvPr id="52" name="Shape 423"/>
          <p:cNvSpPr/>
          <p:nvPr/>
        </p:nvSpPr>
        <p:spPr>
          <a:xfrm>
            <a:off x="4104843" y="3616968"/>
            <a:ext cx="1373156" cy="1373156"/>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91425" rIns="91425" bIns="91425" anchor="ctr" anchorCtr="0">
            <a:noAutofit/>
          </a:bodyPr>
          <a:lstStyle/>
          <a:p>
            <a:pPr>
              <a:spcBef>
                <a:spcPts val="0"/>
              </a:spcBef>
              <a:buNone/>
            </a:pPr>
            <a:endParaRPr/>
          </a:p>
        </p:txBody>
      </p:sp>
      <p:sp>
        <p:nvSpPr>
          <p:cNvPr id="53" name="Shape 424"/>
          <p:cNvSpPr txBox="1"/>
          <p:nvPr/>
        </p:nvSpPr>
        <p:spPr>
          <a:xfrm>
            <a:off x="4215303" y="3833576"/>
            <a:ext cx="1149181" cy="970967"/>
          </a:xfrm>
          <a:prstGeom prst="rect">
            <a:avLst/>
          </a:prstGeom>
          <a:noFill/>
          <a:ln>
            <a:noFill/>
          </a:ln>
        </p:spPr>
        <p:txBody>
          <a:bodyPr lIns="9525" tIns="9525" rIns="9525" bIns="9525" anchor="ctr" anchorCtr="0">
            <a:noAutofit/>
          </a:bodyPr>
          <a:lstStyle/>
          <a:p>
            <a:pPr marL="0" marR="0" lvl="0" indent="0" algn="ctr" rtl="0">
              <a:lnSpc>
                <a:spcPct val="90000"/>
              </a:lnSpc>
              <a:spcBef>
                <a:spcPts val="0"/>
              </a:spcBef>
              <a:spcAft>
                <a:spcPts val="525"/>
              </a:spcAft>
              <a:buSzPct val="25000"/>
              <a:buNone/>
            </a:pPr>
            <a:r>
              <a:rPr lang="en-US" sz="1300" b="1" i="0" u="none" strike="noStrike" cap="none" baseline="0" dirty="0" smtClean="0">
                <a:solidFill>
                  <a:schemeClr val="tx2"/>
                </a:solidFill>
                <a:latin typeface="Arial"/>
                <a:ea typeface="Arial"/>
                <a:cs typeface="Arial"/>
                <a:sym typeface="Arial"/>
              </a:rPr>
              <a:t>APPLICATION</a:t>
            </a:r>
            <a:endParaRPr lang="en-US" sz="1300" b="1" i="0" u="none" strike="noStrike" cap="none" baseline="0" dirty="0">
              <a:solidFill>
                <a:schemeClr val="tx2"/>
              </a:solidFill>
              <a:latin typeface="Arial"/>
              <a:ea typeface="Arial"/>
              <a:cs typeface="Arial"/>
              <a:sym typeface="Arial"/>
            </a:endParaRPr>
          </a:p>
        </p:txBody>
      </p:sp>
      <p:sp>
        <p:nvSpPr>
          <p:cNvPr id="54" name="Shape 425"/>
          <p:cNvSpPr/>
          <p:nvPr/>
        </p:nvSpPr>
        <p:spPr>
          <a:xfrm rot="10800000">
            <a:off x="2502819" y="4107872"/>
            <a:ext cx="1513912" cy="391349"/>
          </a:xfrm>
          <a:prstGeom prst="leftArrow">
            <a:avLst>
              <a:gd name="adj1" fmla="val 60000"/>
              <a:gd name="adj2" fmla="val 50000"/>
            </a:avLst>
          </a:prstGeom>
          <a:solidFill>
            <a:srgbClr val="2D8B83"/>
          </a:solidFill>
          <a:ln>
            <a:noFill/>
          </a:ln>
        </p:spPr>
        <p:txBody>
          <a:bodyPr lIns="91425" tIns="91425" rIns="91425" bIns="91425" anchor="ctr" anchorCtr="0">
            <a:noAutofit/>
          </a:bodyPr>
          <a:lstStyle/>
          <a:p>
            <a:pPr>
              <a:spcBef>
                <a:spcPts val="0"/>
              </a:spcBef>
              <a:buNone/>
            </a:pPr>
            <a:endParaRPr/>
          </a:p>
        </p:txBody>
      </p:sp>
      <p:sp>
        <p:nvSpPr>
          <p:cNvPr id="55" name="Shape 426"/>
          <p:cNvSpPr/>
          <p:nvPr/>
        </p:nvSpPr>
        <p:spPr>
          <a:xfrm>
            <a:off x="2022214" y="3919063"/>
            <a:ext cx="961209" cy="768966"/>
          </a:xfrm>
          <a:prstGeom prst="roundRect">
            <a:avLst>
              <a:gd name="adj" fmla="val 10000"/>
            </a:avLst>
          </a:prstGeom>
          <a:solidFill>
            <a:srgbClr val="1D5852"/>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6" name="Shape 427"/>
          <p:cNvSpPr txBox="1"/>
          <p:nvPr/>
        </p:nvSpPr>
        <p:spPr>
          <a:xfrm>
            <a:off x="2044736" y="4080024"/>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Health management</a:t>
            </a:r>
          </a:p>
        </p:txBody>
      </p:sp>
      <p:sp>
        <p:nvSpPr>
          <p:cNvPr id="57" name="Shape 428"/>
          <p:cNvSpPr/>
          <p:nvPr/>
        </p:nvSpPr>
        <p:spPr>
          <a:xfrm rot="12600000">
            <a:off x="2708020" y="3342048"/>
            <a:ext cx="1513912" cy="391349"/>
          </a:xfrm>
          <a:prstGeom prst="leftArrow">
            <a:avLst>
              <a:gd name="adj1" fmla="val 60000"/>
              <a:gd name="adj2" fmla="val 50000"/>
            </a:avLst>
          </a:prstGeom>
          <a:solidFill>
            <a:srgbClr val="3A988F"/>
          </a:solidFill>
          <a:ln>
            <a:noFill/>
          </a:ln>
        </p:spPr>
        <p:txBody>
          <a:bodyPr lIns="91425" tIns="91425" rIns="91425" bIns="91425" anchor="ctr" anchorCtr="0">
            <a:noAutofit/>
          </a:bodyPr>
          <a:lstStyle/>
          <a:p>
            <a:pPr>
              <a:spcBef>
                <a:spcPts val="0"/>
              </a:spcBef>
              <a:buNone/>
            </a:pPr>
            <a:endParaRPr/>
          </a:p>
        </p:txBody>
      </p:sp>
      <p:sp>
        <p:nvSpPr>
          <p:cNvPr id="58" name="Shape 429"/>
          <p:cNvSpPr/>
          <p:nvPr/>
        </p:nvSpPr>
        <p:spPr>
          <a:xfrm>
            <a:off x="2306305" y="2863396"/>
            <a:ext cx="961209" cy="768966"/>
          </a:xfrm>
          <a:prstGeom prst="roundRect">
            <a:avLst>
              <a:gd name="adj" fmla="val 10000"/>
            </a:avLst>
          </a:prstGeom>
          <a:solidFill>
            <a:srgbClr val="287972"/>
          </a:solidFill>
          <a:ln w="28575" cmpd="sng">
            <a:solidFill>
              <a:schemeClr val="bg1"/>
            </a:solidFill>
          </a:ln>
        </p:spPr>
        <p:txBody>
          <a:bodyPr lIns="20950" tIns="20950" rIns="20950" bIns="20950" anchor="ctr" anchorCtr="0">
            <a:noAutofit/>
          </a:bodyPr>
          <a:lstStyle/>
          <a:p>
            <a:pPr algn="ctr">
              <a:lnSpc>
                <a:spcPct val="90000"/>
              </a:lnSpc>
              <a:spcAft>
                <a:spcPts val="385"/>
              </a:spcAft>
              <a:buSzPct val="25000"/>
            </a:pPr>
            <a:endParaRPr sz="1100">
              <a:solidFill>
                <a:schemeClr val="lt1"/>
              </a:solidFill>
            </a:endParaRPr>
          </a:p>
        </p:txBody>
      </p:sp>
      <p:sp>
        <p:nvSpPr>
          <p:cNvPr id="59" name="Shape 430"/>
          <p:cNvSpPr txBox="1"/>
          <p:nvPr/>
        </p:nvSpPr>
        <p:spPr>
          <a:xfrm>
            <a:off x="2328827" y="2871093"/>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APM</a:t>
            </a:r>
          </a:p>
        </p:txBody>
      </p:sp>
      <p:sp>
        <p:nvSpPr>
          <p:cNvPr id="60" name="Shape 431"/>
          <p:cNvSpPr/>
          <p:nvPr/>
        </p:nvSpPr>
        <p:spPr>
          <a:xfrm rot="14400000">
            <a:off x="3268642" y="2781427"/>
            <a:ext cx="1513912" cy="391349"/>
          </a:xfrm>
          <a:prstGeom prst="leftArrow">
            <a:avLst>
              <a:gd name="adj1" fmla="val 60000"/>
              <a:gd name="adj2" fmla="val 50000"/>
            </a:avLst>
          </a:prstGeom>
          <a:solidFill>
            <a:srgbClr val="46A69B"/>
          </a:solidFill>
          <a:ln>
            <a:noFill/>
          </a:ln>
        </p:spPr>
        <p:txBody>
          <a:bodyPr lIns="91425" tIns="91425" rIns="91425" bIns="91425" anchor="ctr" anchorCtr="0">
            <a:noAutofit/>
          </a:bodyPr>
          <a:lstStyle/>
          <a:p>
            <a:pPr>
              <a:spcBef>
                <a:spcPts val="0"/>
              </a:spcBef>
              <a:buNone/>
            </a:pPr>
            <a:endParaRPr/>
          </a:p>
        </p:txBody>
      </p:sp>
      <p:sp>
        <p:nvSpPr>
          <p:cNvPr id="61" name="Shape 432"/>
          <p:cNvSpPr/>
          <p:nvPr/>
        </p:nvSpPr>
        <p:spPr>
          <a:xfrm>
            <a:off x="3166515" y="1937074"/>
            <a:ext cx="961209" cy="768966"/>
          </a:xfrm>
          <a:prstGeom prst="roundRect">
            <a:avLst>
              <a:gd name="adj" fmla="val 10000"/>
            </a:avLst>
          </a:prstGeom>
          <a:solidFill>
            <a:srgbClr val="2C877F"/>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2" name="Shape 433"/>
          <p:cNvSpPr txBox="1"/>
          <p:nvPr/>
        </p:nvSpPr>
        <p:spPr>
          <a:xfrm>
            <a:off x="3189037" y="2009914"/>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Log aggregation</a:t>
            </a:r>
          </a:p>
        </p:txBody>
      </p:sp>
      <p:sp>
        <p:nvSpPr>
          <p:cNvPr id="63" name="Shape 434"/>
          <p:cNvSpPr/>
          <p:nvPr/>
        </p:nvSpPr>
        <p:spPr>
          <a:xfrm rot="16200000">
            <a:off x="4034466" y="2576224"/>
            <a:ext cx="1513912" cy="391349"/>
          </a:xfrm>
          <a:prstGeom prst="leftArrow">
            <a:avLst>
              <a:gd name="adj1" fmla="val 60000"/>
              <a:gd name="adj2" fmla="val 50000"/>
            </a:avLst>
          </a:prstGeom>
          <a:solidFill>
            <a:srgbClr val="57AEA5"/>
          </a:solidFill>
          <a:ln>
            <a:noFill/>
          </a:ln>
        </p:spPr>
        <p:txBody>
          <a:bodyPr lIns="91425" tIns="91425" rIns="91425" bIns="91425" anchor="ctr" anchorCtr="0">
            <a:noAutofit/>
          </a:bodyPr>
          <a:lstStyle/>
          <a:p>
            <a:pPr>
              <a:spcBef>
                <a:spcPts val="0"/>
              </a:spcBef>
              <a:buNone/>
            </a:pPr>
            <a:endParaRPr/>
          </a:p>
        </p:txBody>
      </p:sp>
      <p:sp>
        <p:nvSpPr>
          <p:cNvPr id="64" name="Shape 435"/>
          <p:cNvSpPr/>
          <p:nvPr/>
        </p:nvSpPr>
        <p:spPr>
          <a:xfrm>
            <a:off x="4310817" y="1776132"/>
            <a:ext cx="961209" cy="768966"/>
          </a:xfrm>
          <a:prstGeom prst="roundRect">
            <a:avLst>
              <a:gd name="adj" fmla="val 10000"/>
            </a:avLst>
          </a:prstGeom>
          <a:solidFill>
            <a:srgbClr val="359C93"/>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5" name="Shape 436"/>
          <p:cNvSpPr txBox="1"/>
          <p:nvPr/>
        </p:nvSpPr>
        <p:spPr>
          <a:xfrm>
            <a:off x="4346168" y="1776132"/>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Roles and Policy</a:t>
            </a:r>
          </a:p>
        </p:txBody>
      </p:sp>
      <p:sp>
        <p:nvSpPr>
          <p:cNvPr id="66" name="Shape 437"/>
          <p:cNvSpPr/>
          <p:nvPr/>
        </p:nvSpPr>
        <p:spPr>
          <a:xfrm rot="18000000">
            <a:off x="4800289" y="2781426"/>
            <a:ext cx="1513912" cy="391349"/>
          </a:xfrm>
          <a:prstGeom prst="leftArrow">
            <a:avLst>
              <a:gd name="adj1" fmla="val 60000"/>
              <a:gd name="adj2" fmla="val 50000"/>
            </a:avLst>
          </a:prstGeom>
          <a:solidFill>
            <a:srgbClr val="6DB2A9"/>
          </a:solidFill>
          <a:ln>
            <a:noFill/>
          </a:ln>
        </p:spPr>
        <p:txBody>
          <a:bodyPr lIns="91425" tIns="91425" rIns="91425" bIns="91425" anchor="ctr" anchorCtr="0">
            <a:noAutofit/>
          </a:bodyPr>
          <a:lstStyle/>
          <a:p>
            <a:pPr>
              <a:spcBef>
                <a:spcPts val="0"/>
              </a:spcBef>
              <a:buNone/>
            </a:pPr>
            <a:endParaRPr/>
          </a:p>
        </p:txBody>
      </p:sp>
      <p:sp>
        <p:nvSpPr>
          <p:cNvPr id="67" name="Shape 438"/>
          <p:cNvSpPr/>
          <p:nvPr/>
        </p:nvSpPr>
        <p:spPr>
          <a:xfrm>
            <a:off x="5455119" y="1937074"/>
            <a:ext cx="961209" cy="768966"/>
          </a:xfrm>
          <a:prstGeom prst="roundRect">
            <a:avLst>
              <a:gd name="adj" fmla="val 10000"/>
            </a:avLst>
          </a:prstGeom>
          <a:solidFill>
            <a:srgbClr val="2C877F"/>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8" name="Shape 439"/>
          <p:cNvSpPr txBox="1"/>
          <p:nvPr/>
        </p:nvSpPr>
        <p:spPr>
          <a:xfrm>
            <a:off x="5477642" y="1977954"/>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Security and Isolation</a:t>
            </a:r>
          </a:p>
        </p:txBody>
      </p:sp>
      <p:sp>
        <p:nvSpPr>
          <p:cNvPr id="69" name="Shape 440"/>
          <p:cNvSpPr/>
          <p:nvPr/>
        </p:nvSpPr>
        <p:spPr>
          <a:xfrm rot="19800000">
            <a:off x="5360909" y="3342048"/>
            <a:ext cx="1513912" cy="391349"/>
          </a:xfrm>
          <a:prstGeom prst="leftArrow">
            <a:avLst>
              <a:gd name="adj1" fmla="val 60000"/>
              <a:gd name="adj2" fmla="val 50000"/>
            </a:avLst>
          </a:prstGeom>
          <a:solidFill>
            <a:srgbClr val="83B5B0"/>
          </a:solidFill>
          <a:ln>
            <a:noFill/>
          </a:ln>
        </p:spPr>
        <p:txBody>
          <a:bodyPr lIns="91425" tIns="91425" rIns="91425" bIns="91425" anchor="ctr" anchorCtr="0">
            <a:noAutofit/>
          </a:bodyPr>
          <a:lstStyle/>
          <a:p>
            <a:pPr>
              <a:spcBef>
                <a:spcPts val="0"/>
              </a:spcBef>
              <a:buNone/>
            </a:pPr>
            <a:endParaRPr/>
          </a:p>
        </p:txBody>
      </p:sp>
      <p:sp>
        <p:nvSpPr>
          <p:cNvPr id="70" name="Shape 441"/>
          <p:cNvSpPr/>
          <p:nvPr/>
        </p:nvSpPr>
        <p:spPr>
          <a:xfrm>
            <a:off x="6292807" y="2774760"/>
            <a:ext cx="961209" cy="768966"/>
          </a:xfrm>
          <a:prstGeom prst="roundRect">
            <a:avLst>
              <a:gd name="adj" fmla="val 10000"/>
            </a:avLst>
          </a:prstGeom>
          <a:solidFill>
            <a:srgbClr val="287972"/>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1" name="Shape 442"/>
          <p:cNvSpPr txBox="1"/>
          <p:nvPr/>
        </p:nvSpPr>
        <p:spPr>
          <a:xfrm>
            <a:off x="6318464" y="2797283"/>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Scaling</a:t>
            </a:r>
          </a:p>
        </p:txBody>
      </p:sp>
      <p:sp>
        <p:nvSpPr>
          <p:cNvPr id="72" name="Shape 443"/>
          <p:cNvSpPr/>
          <p:nvPr/>
        </p:nvSpPr>
        <p:spPr>
          <a:xfrm>
            <a:off x="5566112" y="4107872"/>
            <a:ext cx="1513912" cy="391349"/>
          </a:xfrm>
          <a:prstGeom prst="leftArrow">
            <a:avLst>
              <a:gd name="adj1" fmla="val 60000"/>
              <a:gd name="adj2" fmla="val 50000"/>
            </a:avLst>
          </a:prstGeom>
          <a:solidFill>
            <a:srgbClr val="97BBB7"/>
          </a:solidFill>
          <a:ln>
            <a:noFill/>
          </a:ln>
        </p:spPr>
        <p:txBody>
          <a:bodyPr lIns="91425" tIns="91425" rIns="91425" bIns="91425" anchor="ctr" anchorCtr="0">
            <a:noAutofit/>
          </a:bodyPr>
          <a:lstStyle/>
          <a:p>
            <a:pPr>
              <a:spcBef>
                <a:spcPts val="0"/>
              </a:spcBef>
              <a:buNone/>
            </a:pPr>
            <a:endParaRPr/>
          </a:p>
        </p:txBody>
      </p:sp>
      <p:sp>
        <p:nvSpPr>
          <p:cNvPr id="73" name="Shape 444"/>
          <p:cNvSpPr/>
          <p:nvPr/>
        </p:nvSpPr>
        <p:spPr>
          <a:xfrm>
            <a:off x="6599421" y="3919063"/>
            <a:ext cx="961209" cy="768966"/>
          </a:xfrm>
          <a:prstGeom prst="roundRect">
            <a:avLst>
              <a:gd name="adj" fmla="val 10000"/>
            </a:avLst>
          </a:prstGeom>
          <a:solidFill>
            <a:srgbClr val="22645E"/>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solidFill>
                <a:srgbClr val="1D5852"/>
              </a:solidFill>
            </a:endParaRPr>
          </a:p>
        </p:txBody>
      </p:sp>
      <p:sp>
        <p:nvSpPr>
          <p:cNvPr id="74" name="Shape 445"/>
          <p:cNvSpPr txBox="1"/>
          <p:nvPr/>
        </p:nvSpPr>
        <p:spPr>
          <a:xfrm>
            <a:off x="6621942" y="3949783"/>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Blue green deployment</a:t>
            </a:r>
          </a:p>
        </p:txBody>
      </p:sp>
      <p:pic>
        <p:nvPicPr>
          <p:cNvPr id="2" name="Picture 1" descr="A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2439" y="2937863"/>
            <a:ext cx="613560" cy="613560"/>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79727" y="2024091"/>
            <a:ext cx="620780" cy="620780"/>
          </a:xfrm>
          <a:prstGeom prst="rect">
            <a:avLst/>
          </a:prstGeom>
        </p:spPr>
      </p:pic>
      <p:pic>
        <p:nvPicPr>
          <p:cNvPr id="37" name="Picture 3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57799" y="1064097"/>
            <a:ext cx="620780" cy="620780"/>
          </a:xfrm>
          <a:prstGeom prst="rect">
            <a:avLst/>
          </a:prstGeom>
        </p:spPr>
      </p:pic>
      <p:pic>
        <p:nvPicPr>
          <p:cNvPr id="41" name="Picture 4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22318" y="3995464"/>
            <a:ext cx="613560" cy="613560"/>
          </a:xfrm>
          <a:prstGeom prst="rect">
            <a:avLst/>
          </a:prstGeom>
        </p:spPr>
      </p:pic>
    </p:spTree>
    <p:extLst>
      <p:ext uri="{BB962C8B-B14F-4D97-AF65-F5344CB8AC3E}">
        <p14:creationId xmlns:p14="http://schemas.microsoft.com/office/powerpoint/2010/main" val="40868020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121850" y="1545167"/>
            <a:ext cx="3385576" cy="3007756"/>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Manage Organizations, users, applications and Spaces</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Monitor applications logs, services and routes</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Access Service Marketplace, create services and bind to applications</a:t>
            </a:r>
          </a:p>
          <a:p>
            <a:pPr marL="285750" marR="0" lvl="0" indent="-285750" algn="l" rtl="0">
              <a:lnSpc>
                <a:spcPct val="100000"/>
              </a:lnSpc>
              <a:spcBef>
                <a:spcPts val="1200"/>
              </a:spcBef>
              <a:spcAft>
                <a:spcPts val="0"/>
              </a:spcAft>
              <a:buFont typeface="Arial"/>
              <a:buChar char="•"/>
            </a:pPr>
            <a:endParaRPr lang="en-US" dirty="0">
              <a:solidFill>
                <a:schemeClr val="bg1"/>
              </a:solidFill>
              <a:latin typeface="Open Sans"/>
              <a:ea typeface="Open Sans"/>
              <a:cs typeface="Open Sans"/>
              <a:sym typeface="Open Sans"/>
            </a:endParaRPr>
          </a:p>
        </p:txBody>
      </p:sp>
      <p:sp>
        <p:nvSpPr>
          <p:cNvPr id="2" name="Title 1"/>
          <p:cNvSpPr>
            <a:spLocks noGrp="1"/>
          </p:cNvSpPr>
          <p:nvPr>
            <p:ph type="title"/>
          </p:nvPr>
        </p:nvSpPr>
        <p:spPr>
          <a:xfrm>
            <a:off x="0" y="414835"/>
            <a:ext cx="9524999" cy="585514"/>
          </a:xfrm>
        </p:spPr>
        <p:txBody>
          <a:bodyPr/>
          <a:lstStyle/>
          <a:p>
            <a:pPr algn="ctr"/>
            <a:r>
              <a:rPr lang="en-US" dirty="0" smtClean="0">
                <a:solidFill>
                  <a:srgbClr val="008881"/>
                </a:solidFill>
              </a:rPr>
              <a:t>Platform Runtime - </a:t>
            </a:r>
            <a:r>
              <a:rPr lang="en-US" dirty="0" smtClean="0">
                <a:solidFill>
                  <a:srgbClr val="008881"/>
                </a:solidFill>
              </a:rPr>
              <a:t>Apps </a:t>
            </a:r>
            <a:r>
              <a:rPr lang="en-US" dirty="0" smtClean="0">
                <a:solidFill>
                  <a:srgbClr val="008881"/>
                </a:solidFill>
              </a:rPr>
              <a:t>Manager</a:t>
            </a:r>
            <a:endParaRPr lang="en-US" dirty="0">
              <a:solidFill>
                <a:srgbClr val="008881"/>
              </a:solidFill>
            </a:endParaRPr>
          </a:p>
        </p:txBody>
      </p:sp>
      <p:pic>
        <p:nvPicPr>
          <p:cNvPr id="5" name="Shape 1407"/>
          <p:cNvPicPr preferRelativeResize="0"/>
          <p:nvPr/>
        </p:nvPicPr>
        <p:blipFill rotWithShape="1">
          <a:blip r:embed="rId3">
            <a:alphaModFix/>
          </a:blip>
          <a:srcRect/>
          <a:stretch/>
        </p:blipFill>
        <p:spPr>
          <a:xfrm>
            <a:off x="3987439" y="1280790"/>
            <a:ext cx="4616811" cy="3281681"/>
          </a:xfrm>
          <a:prstGeom prst="rect">
            <a:avLst/>
          </a:prstGeom>
          <a:noFill/>
          <a:ln>
            <a:noFill/>
          </a:ln>
        </p:spPr>
      </p:pic>
    </p:spTree>
    <p:extLst>
      <p:ext uri="{BB962C8B-B14F-4D97-AF65-F5344CB8AC3E}">
        <p14:creationId xmlns:p14="http://schemas.microsoft.com/office/powerpoint/2010/main" val="426547817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121849" y="3735917"/>
            <a:ext cx="8863401" cy="1145646"/>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Drill into a space to see all application and services instances</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Then drill into an application to see configuration, status, event, logging, routes, environment variables and service instances bound to the application</a:t>
            </a:r>
            <a:endParaRPr lang="en-US" dirty="0">
              <a:solidFill>
                <a:schemeClr val="bg1"/>
              </a:solidFill>
              <a:latin typeface="Open Sans"/>
              <a:ea typeface="Open Sans"/>
              <a:cs typeface="Open Sans"/>
              <a:sym typeface="Open Sans"/>
            </a:endParaRPr>
          </a:p>
        </p:txBody>
      </p:sp>
      <p:sp>
        <p:nvSpPr>
          <p:cNvPr id="2" name="Title 1"/>
          <p:cNvSpPr>
            <a:spLocks noGrp="1"/>
          </p:cNvSpPr>
          <p:nvPr>
            <p:ph type="title"/>
          </p:nvPr>
        </p:nvSpPr>
        <p:spPr/>
        <p:txBody>
          <a:bodyPr/>
          <a:lstStyle/>
          <a:p>
            <a:pPr algn="ctr"/>
            <a:r>
              <a:rPr lang="en-US" dirty="0" smtClean="0">
                <a:solidFill>
                  <a:srgbClr val="008881"/>
                </a:solidFill>
              </a:rPr>
              <a:t>Pivotal Apps Mgr. – App View </a:t>
            </a:r>
            <a:endParaRPr lang="en-US" dirty="0">
              <a:solidFill>
                <a:srgbClr val="008881"/>
              </a:solidFill>
            </a:endParaRPr>
          </a:p>
        </p:txBody>
      </p:sp>
      <p:pic>
        <p:nvPicPr>
          <p:cNvPr id="3" name="Picture 2" descr="Screen Shot 2015-12-22 at 6.03.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342" y="1154852"/>
            <a:ext cx="3178596" cy="2358413"/>
          </a:xfrm>
          <a:prstGeom prst="rect">
            <a:avLst/>
          </a:prstGeom>
        </p:spPr>
      </p:pic>
      <p:pic>
        <p:nvPicPr>
          <p:cNvPr id="4" name="Picture 3" descr="Screen Shot 2015-12-22 at 6.04.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9673" y="1238252"/>
            <a:ext cx="3515787" cy="2206623"/>
          </a:xfrm>
          <a:prstGeom prst="rect">
            <a:avLst/>
          </a:prstGeom>
        </p:spPr>
      </p:pic>
      <p:cxnSp>
        <p:nvCxnSpPr>
          <p:cNvPr id="7" name="Straight Arrow Connector 6"/>
          <p:cNvCxnSpPr>
            <a:stCxn id="3" idx="3"/>
            <a:endCxn id="4" idx="1"/>
          </p:cNvCxnSpPr>
          <p:nvPr/>
        </p:nvCxnSpPr>
        <p:spPr>
          <a:xfrm>
            <a:off x="3817938" y="2334059"/>
            <a:ext cx="1521735" cy="750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3813907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 dirty="0"/>
              <a:t>Draft </a:t>
            </a:r>
            <a:r>
              <a:rPr lang="en" dirty="0" smtClean="0"/>
              <a:t>1</a:t>
            </a:r>
            <a:endParaRPr lang="en-US" dirty="0">
              <a:solidFill>
                <a:srgbClr val="138A7E"/>
              </a:solidFill>
            </a:endParaRPr>
          </a:p>
        </p:txBody>
      </p:sp>
      <p:sp>
        <p:nvSpPr>
          <p:cNvPr id="3" name="Content Placeholder 2"/>
          <p:cNvSpPr>
            <a:spLocks noGrp="1"/>
          </p:cNvSpPr>
          <p:nvPr>
            <p:ph sz="quarter" idx="10"/>
          </p:nvPr>
        </p:nvSpPr>
        <p:spPr>
          <a:xfrm>
            <a:off x="457199" y="1108074"/>
            <a:ext cx="8545965" cy="3273007"/>
          </a:xfrm>
        </p:spPr>
        <p:txBody>
          <a:bodyPr>
            <a:normAutofit/>
          </a:bodyPr>
          <a:lstStyle/>
          <a:p>
            <a:pPr marL="457200" lvl="0" indent="-228600">
              <a:spcBef>
                <a:spcPts val="0"/>
              </a:spcBef>
              <a:buChar char="●"/>
            </a:pPr>
            <a:r>
              <a:rPr lang="en" dirty="0" smtClean="0"/>
              <a:t>Still </a:t>
            </a:r>
            <a:r>
              <a:rPr lang="en" dirty="0"/>
              <a:t>awaiting </a:t>
            </a:r>
            <a:r>
              <a:rPr lang="en" dirty="0" smtClean="0"/>
              <a:t>feedback</a:t>
            </a:r>
            <a:r>
              <a:rPr lang="en-US" dirty="0" smtClean="0"/>
              <a:t> from complete SME team</a:t>
            </a:r>
            <a:endParaRPr lang="en" dirty="0"/>
          </a:p>
          <a:p>
            <a:pPr marL="0" indent="0">
              <a:buNone/>
            </a:pPr>
            <a:endParaRPr lang="en-US" dirty="0"/>
          </a:p>
        </p:txBody>
      </p:sp>
    </p:spTree>
    <p:extLst>
      <p:ext uri="{BB962C8B-B14F-4D97-AF65-F5344CB8AC3E}">
        <p14:creationId xmlns:p14="http://schemas.microsoft.com/office/powerpoint/2010/main" val="22729670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271854" y="1418167"/>
            <a:ext cx="4141396" cy="3134756"/>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Service is an external application dependency or components such as:</a:t>
            </a:r>
          </a:p>
          <a:p>
            <a:pPr marL="742950" lvl="1" indent="-285750">
              <a:spcBef>
                <a:spcPts val="1200"/>
              </a:spcBef>
              <a:buFont typeface="Arial"/>
              <a:buChar char="•"/>
            </a:pPr>
            <a:r>
              <a:rPr lang="en-US" dirty="0" smtClean="0">
                <a:solidFill>
                  <a:schemeClr val="bg1"/>
                </a:solidFill>
                <a:latin typeface="Open Sans"/>
                <a:ea typeface="Open Sans"/>
                <a:cs typeface="Open Sans"/>
                <a:sym typeface="Open Sans"/>
              </a:rPr>
              <a:t>Database or Message Queue</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Quickly access platform services via marketplace</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Create services instances based on service plans</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Bind Services to Applications</a:t>
            </a:r>
          </a:p>
          <a:p>
            <a:pPr marR="0" lvl="0" algn="l" rtl="0">
              <a:lnSpc>
                <a:spcPct val="100000"/>
              </a:lnSpc>
              <a:spcBef>
                <a:spcPts val="1200"/>
              </a:spcBef>
              <a:spcAft>
                <a:spcPts val="0"/>
              </a:spcAft>
            </a:pPr>
            <a:endParaRPr lang="en-US" dirty="0" smtClean="0">
              <a:solidFill>
                <a:schemeClr val="bg1"/>
              </a:solidFill>
              <a:latin typeface="Open Sans"/>
              <a:ea typeface="Open Sans"/>
              <a:cs typeface="Open Sans"/>
              <a:sym typeface="Open Sans"/>
            </a:endParaRPr>
          </a:p>
        </p:txBody>
      </p:sp>
      <p:sp>
        <p:nvSpPr>
          <p:cNvPr id="2" name="Title 1"/>
          <p:cNvSpPr>
            <a:spLocks noGrp="1"/>
          </p:cNvSpPr>
          <p:nvPr>
            <p:ph type="title"/>
          </p:nvPr>
        </p:nvSpPr>
        <p:spPr>
          <a:xfrm>
            <a:off x="1007705" y="407953"/>
            <a:ext cx="7613404" cy="585514"/>
          </a:xfrm>
        </p:spPr>
        <p:txBody>
          <a:bodyPr/>
          <a:lstStyle/>
          <a:p>
            <a:r>
              <a:rPr lang="en-US" dirty="0" smtClean="0">
                <a:solidFill>
                  <a:srgbClr val="008881"/>
                </a:solidFill>
              </a:rPr>
              <a:t>Services Marketplace</a:t>
            </a:r>
            <a:endParaRPr lang="en-US" dirty="0">
              <a:solidFill>
                <a:srgbClr val="008881"/>
              </a:solidFill>
            </a:endParaRPr>
          </a:p>
        </p:txBody>
      </p:sp>
      <p:cxnSp>
        <p:nvCxnSpPr>
          <p:cNvPr id="4" name="Elbow Connector 3"/>
          <p:cNvCxnSpPr/>
          <p:nvPr/>
        </p:nvCxnSpPr>
        <p:spPr>
          <a:xfrm rot="16200000" flipH="1">
            <a:off x="5190991" y="2907243"/>
            <a:ext cx="1566331" cy="857249"/>
          </a:xfrm>
          <a:prstGeom prst="bentConnector3">
            <a:avLst>
              <a:gd name="adj1" fmla="val 100676"/>
            </a:avLst>
          </a:prstGeom>
          <a:ln>
            <a:tailEnd type="arrow"/>
          </a:ln>
        </p:spPr>
        <p:style>
          <a:lnRef idx="2">
            <a:schemeClr val="accent1"/>
          </a:lnRef>
          <a:fillRef idx="0">
            <a:schemeClr val="accent1"/>
          </a:fillRef>
          <a:effectRef idx="1">
            <a:schemeClr val="accent1"/>
          </a:effectRef>
          <a:fontRef idx="minor">
            <a:schemeClr val="tx1"/>
          </a:fontRef>
        </p:style>
      </p:cxnSp>
      <p:pic>
        <p:nvPicPr>
          <p:cNvPr id="6" name="Shape 2317"/>
          <p:cNvPicPr preferRelativeResize="0">
            <a:picLocks/>
          </p:cNvPicPr>
          <p:nvPr/>
        </p:nvPicPr>
        <p:blipFill rotWithShape="1">
          <a:blip r:embed="rId3">
            <a:alphaModFix/>
          </a:blip>
          <a:srcRect l="-14462" r="-14462"/>
          <a:stretch/>
        </p:blipFill>
        <p:spPr>
          <a:xfrm>
            <a:off x="4075407" y="1418167"/>
            <a:ext cx="4655706" cy="2351617"/>
          </a:xfrm>
          <a:prstGeom prst="rect">
            <a:avLst/>
          </a:prstGeom>
          <a:noFill/>
          <a:ln>
            <a:noFill/>
          </a:ln>
        </p:spPr>
      </p:pic>
      <p:pic>
        <p:nvPicPr>
          <p:cNvPr id="7" name="Shape 2318"/>
          <p:cNvPicPr preferRelativeResize="0"/>
          <p:nvPr/>
        </p:nvPicPr>
        <p:blipFill rotWithShape="1">
          <a:blip r:embed="rId4">
            <a:alphaModFix/>
          </a:blip>
          <a:srcRect/>
          <a:stretch/>
        </p:blipFill>
        <p:spPr>
          <a:xfrm>
            <a:off x="6402780" y="2661180"/>
            <a:ext cx="2479284" cy="2006071"/>
          </a:xfrm>
          <a:prstGeom prst="rect">
            <a:avLst/>
          </a:prstGeom>
          <a:noFill/>
          <a:ln>
            <a:noFill/>
          </a:ln>
        </p:spPr>
      </p:pic>
    </p:spTree>
    <p:extLst>
      <p:ext uri="{BB962C8B-B14F-4D97-AF65-F5344CB8AC3E}">
        <p14:creationId xmlns:p14="http://schemas.microsoft.com/office/powerpoint/2010/main" val="11600297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121849" y="1545167"/>
            <a:ext cx="3856179" cy="3007756"/>
          </a:xfrm>
          <a:prstGeom prst="rect">
            <a:avLst/>
          </a:prstGeom>
          <a:noFill/>
          <a:ln>
            <a:noFill/>
          </a:ln>
        </p:spPr>
        <p:txBody>
          <a:bodyPr lIns="91425" tIns="45700" rIns="91425" bIns="45700" anchor="t" anchorCtr="0">
            <a:noAutofit/>
          </a:bodyPr>
          <a:lstStyle/>
          <a:p>
            <a:pPr marL="285750" indent="-285750">
              <a:buFont typeface="Arial"/>
              <a:buChar char="•"/>
            </a:pPr>
            <a:r>
              <a:rPr lang="en-US" dirty="0">
                <a:solidFill>
                  <a:srgbClr val="FFFFFF"/>
                </a:solidFill>
              </a:rPr>
              <a:t>Command line utility providing easy access to the Pivotal CF commands.</a:t>
            </a:r>
          </a:p>
          <a:p>
            <a:pPr marL="285750" indent="-285750">
              <a:buFont typeface="Arial"/>
              <a:buChar char="•"/>
            </a:pPr>
            <a:r>
              <a:rPr lang="en-US" dirty="0">
                <a:solidFill>
                  <a:srgbClr val="FFFFFF"/>
                </a:solidFill>
              </a:rPr>
              <a:t>Scriptable</a:t>
            </a:r>
          </a:p>
          <a:p>
            <a:pPr marL="285750" indent="-285750">
              <a:buFont typeface="Arial"/>
              <a:buChar char="•"/>
            </a:pPr>
            <a:r>
              <a:rPr lang="en-US" dirty="0">
                <a:solidFill>
                  <a:srgbClr val="FFFFFF"/>
                </a:solidFill>
              </a:rPr>
              <a:t>Fully documented (</a:t>
            </a:r>
            <a:r>
              <a:rPr lang="en-US" dirty="0" err="1">
                <a:solidFill>
                  <a:srgbClr val="FFFFFF"/>
                </a:solidFill>
              </a:rPr>
              <a:t>cf</a:t>
            </a:r>
            <a:r>
              <a:rPr lang="en-US" dirty="0">
                <a:solidFill>
                  <a:srgbClr val="FFFFFF"/>
                </a:solidFill>
              </a:rPr>
              <a:t> –help)</a:t>
            </a:r>
          </a:p>
        </p:txBody>
      </p:sp>
      <p:sp>
        <p:nvSpPr>
          <p:cNvPr id="2" name="Title 1"/>
          <p:cNvSpPr>
            <a:spLocks noGrp="1"/>
          </p:cNvSpPr>
          <p:nvPr>
            <p:ph type="title"/>
          </p:nvPr>
        </p:nvSpPr>
        <p:spPr>
          <a:xfrm>
            <a:off x="476250" y="407953"/>
            <a:ext cx="9524999" cy="585514"/>
          </a:xfrm>
        </p:spPr>
        <p:txBody>
          <a:bodyPr/>
          <a:lstStyle/>
          <a:p>
            <a:pPr algn="ctr"/>
            <a:r>
              <a:rPr lang="en-US" dirty="0" smtClean="0">
                <a:solidFill>
                  <a:srgbClr val="008881"/>
                </a:solidFill>
              </a:rPr>
              <a:t>CLI – Command Line Interface</a:t>
            </a:r>
            <a:endParaRPr lang="en-US" dirty="0">
              <a:solidFill>
                <a:srgbClr val="008881"/>
              </a:solidFill>
            </a:endParaRPr>
          </a:p>
        </p:txBody>
      </p:sp>
      <p:pic>
        <p:nvPicPr>
          <p:cNvPr id="3" name="Picture 2" descr="Screen Shot 2016-01-05 at 12.14.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7375" y="1482330"/>
            <a:ext cx="4735462" cy="2668983"/>
          </a:xfrm>
          <a:prstGeom prst="rect">
            <a:avLst/>
          </a:prstGeom>
        </p:spPr>
      </p:pic>
    </p:spTree>
    <p:extLst>
      <p:ext uri="{BB962C8B-B14F-4D97-AF65-F5344CB8AC3E}">
        <p14:creationId xmlns:p14="http://schemas.microsoft.com/office/powerpoint/2010/main" val="33217046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PCF architecture</a:t>
            </a:r>
            <a:endParaRPr lang="en" sz="2100" b="1" cap="all" dirty="0">
              <a:solidFill>
                <a:srgbClr val="138A7E"/>
              </a:solidFill>
            </a:endParaRPr>
          </a:p>
        </p:txBody>
      </p:sp>
    </p:spTree>
    <p:extLst>
      <p:ext uri="{BB962C8B-B14F-4D97-AF65-F5344CB8AC3E}">
        <p14:creationId xmlns:p14="http://schemas.microsoft.com/office/powerpoint/2010/main" val="80629774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Shape 398"/>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rgbClr val="00685D"/>
              </a:buClr>
              <a:buSzPct val="25000"/>
              <a:buFont typeface="Arial"/>
              <a:buNone/>
            </a:pPr>
            <a:r>
              <a:rPr lang="en-US" sz="3600" b="0" i="0" u="none" strike="noStrike" cap="none" dirty="0">
                <a:solidFill>
                  <a:srgbClr val="00685D"/>
                </a:solidFill>
                <a:latin typeface="Arial"/>
                <a:ea typeface="Arial"/>
                <a:cs typeface="Arial"/>
                <a:sym typeface="Arial"/>
              </a:rPr>
              <a:t>Elastic Runtime </a:t>
            </a:r>
            <a:r>
              <a:rPr lang="en-US" sz="3600" b="0" i="0" u="none" strike="noStrike" cap="none" dirty="0" smtClean="0">
                <a:solidFill>
                  <a:srgbClr val="00685D"/>
                </a:solidFill>
                <a:latin typeface="Arial"/>
                <a:ea typeface="Arial"/>
                <a:cs typeface="Arial"/>
                <a:sym typeface="Arial"/>
              </a:rPr>
              <a:t>Architecture</a:t>
            </a:r>
            <a:endParaRPr lang="en-US" sz="3600" b="0" i="0" u="none" strike="noStrike" cap="none" dirty="0">
              <a:solidFill>
                <a:srgbClr val="00685D"/>
              </a:solidFill>
              <a:latin typeface="Arial"/>
              <a:ea typeface="Arial"/>
              <a:cs typeface="Arial"/>
              <a:sym typeface="Arial"/>
            </a:endParaRPr>
          </a:p>
        </p:txBody>
      </p:sp>
      <p:sp>
        <p:nvSpPr>
          <p:cNvPr id="413" name="Shape 413"/>
          <p:cNvSpPr/>
          <p:nvPr/>
        </p:nvSpPr>
        <p:spPr>
          <a:xfrm>
            <a:off x="263682" y="1446820"/>
            <a:ext cx="3884985" cy="2466323"/>
          </a:xfrm>
          <a:prstGeom prst="roundRect">
            <a:avLst>
              <a:gd name="adj" fmla="val 1618"/>
            </a:avLst>
          </a:prstGeom>
          <a:solidFill>
            <a:schemeClr val="accent1"/>
          </a:solidFill>
          <a:ln>
            <a:noFill/>
          </a:ln>
        </p:spPr>
        <p:txBody>
          <a:bodyPr lIns="91425" tIns="45700" rIns="91425" bIns="45700" anchor="b" anchorCtr="0">
            <a:noAutofit/>
          </a:bodyPr>
          <a:lstStyle/>
          <a:p>
            <a:pPr marL="0" marR="0" lvl="0" indent="0" algn="ctr" rtl="0">
              <a:spcBef>
                <a:spcPts val="0"/>
              </a:spcBef>
              <a:buSzPct val="25000"/>
              <a:buNone/>
            </a:pPr>
            <a:r>
              <a:rPr lang="en-US" sz="1200" b="1" i="0" u="none" strike="noStrike" cap="none">
                <a:solidFill>
                  <a:srgbClr val="FFFFFF"/>
                </a:solidFill>
                <a:latin typeface="Arial"/>
                <a:ea typeface="Arial"/>
                <a:cs typeface="Arial"/>
                <a:sym typeface="Arial"/>
              </a:rPr>
              <a:t>Pivotal CF Elastic Runtime</a:t>
            </a:r>
          </a:p>
        </p:txBody>
      </p:sp>
      <p:sp>
        <p:nvSpPr>
          <p:cNvPr id="414" name="Shape 414"/>
          <p:cNvSpPr/>
          <p:nvPr/>
        </p:nvSpPr>
        <p:spPr>
          <a:xfrm>
            <a:off x="337917" y="1519683"/>
            <a:ext cx="2687452" cy="213867"/>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spcBef>
                <a:spcPts val="0"/>
              </a:spcBef>
              <a:buSzPct val="25000"/>
              <a:buNone/>
            </a:pPr>
            <a:r>
              <a:rPr lang="en-US" sz="1000" b="0" i="0" u="none" strike="noStrike" cap="none">
                <a:solidFill>
                  <a:srgbClr val="F2F2F2"/>
                </a:solidFill>
                <a:latin typeface="Calibri"/>
                <a:ea typeface="Calibri"/>
                <a:cs typeface="Calibri"/>
                <a:sym typeface="Calibri"/>
              </a:rPr>
              <a:t>Dynamic Router</a:t>
            </a:r>
          </a:p>
        </p:txBody>
      </p:sp>
      <p:sp>
        <p:nvSpPr>
          <p:cNvPr id="415" name="Shape 415"/>
          <p:cNvSpPr/>
          <p:nvPr/>
        </p:nvSpPr>
        <p:spPr>
          <a:xfrm>
            <a:off x="2319425" y="1549236"/>
            <a:ext cx="161925" cy="154452"/>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000" b="0" i="0" u="none" strike="noStrike" cap="none">
              <a:solidFill>
                <a:srgbClr val="FFFFFF"/>
              </a:solidFill>
              <a:latin typeface="Arial"/>
              <a:ea typeface="Arial"/>
              <a:cs typeface="Arial"/>
              <a:sym typeface="Arial"/>
            </a:endParaRPr>
          </a:p>
        </p:txBody>
      </p:sp>
      <p:sp>
        <p:nvSpPr>
          <p:cNvPr id="416" name="Shape 416"/>
          <p:cNvSpPr/>
          <p:nvPr/>
        </p:nvSpPr>
        <p:spPr>
          <a:xfrm>
            <a:off x="343966" y="1804808"/>
            <a:ext cx="1493993" cy="233542"/>
          </a:xfrm>
          <a:prstGeom prst="roundRect">
            <a:avLst>
              <a:gd name="adj" fmla="val 9038"/>
            </a:avLst>
          </a:prstGeom>
          <a:solidFill>
            <a:srgbClr val="33928A"/>
          </a:solidFill>
          <a:ln>
            <a:noFill/>
          </a:ln>
        </p:spPr>
        <p:txBody>
          <a:bodyPr lIns="91425" tIns="0" rIns="91425" bIns="0" anchor="ctr" anchorCtr="0">
            <a:noAutofit/>
          </a:bodyPr>
          <a:lstStyle/>
          <a:p>
            <a:pPr marL="0" marR="0" lvl="0" indent="0" algn="l" rtl="0">
              <a:spcBef>
                <a:spcPts val="0"/>
              </a:spcBef>
              <a:buSzPct val="25000"/>
              <a:buNone/>
            </a:pPr>
            <a:r>
              <a:rPr lang="en-US" sz="1000" b="0" i="0" u="none" strike="noStrike" cap="none" dirty="0" err="1">
                <a:solidFill>
                  <a:srgbClr val="F2F2F2"/>
                </a:solidFill>
                <a:latin typeface="Calibri"/>
                <a:ea typeface="Calibri"/>
                <a:cs typeface="Calibri"/>
                <a:sym typeface="Calibri"/>
              </a:rPr>
              <a:t>OAuth</a:t>
            </a:r>
            <a:r>
              <a:rPr lang="en-US" sz="1000" b="0" i="0" u="none" strike="noStrike" cap="none" dirty="0">
                <a:solidFill>
                  <a:srgbClr val="F2F2F2"/>
                </a:solidFill>
                <a:latin typeface="Calibri"/>
                <a:ea typeface="Calibri"/>
                <a:cs typeface="Calibri"/>
                <a:sym typeface="Calibri"/>
              </a:rPr>
              <a:t> 2.0 </a:t>
            </a:r>
            <a:r>
              <a:rPr lang="en-US" sz="1000" b="0" i="0" u="none" strike="noStrike" cap="none" dirty="0" smtClean="0">
                <a:solidFill>
                  <a:srgbClr val="F2F2F2"/>
                </a:solidFill>
                <a:latin typeface="Calibri"/>
                <a:ea typeface="Calibri"/>
                <a:cs typeface="Calibri"/>
                <a:sym typeface="Calibri"/>
              </a:rPr>
              <a:t>Server (</a:t>
            </a:r>
            <a:r>
              <a:rPr lang="en-US" sz="1000" b="0" i="0" u="none" strike="noStrike" cap="none" dirty="0">
                <a:solidFill>
                  <a:srgbClr val="F2F2F2"/>
                </a:solidFill>
                <a:latin typeface="Calibri"/>
                <a:ea typeface="Calibri"/>
                <a:cs typeface="Calibri"/>
                <a:sym typeface="Calibri"/>
              </a:rPr>
              <a:t>UAA)</a:t>
            </a:r>
          </a:p>
        </p:txBody>
      </p:sp>
      <p:sp>
        <p:nvSpPr>
          <p:cNvPr id="417" name="Shape 417"/>
          <p:cNvSpPr/>
          <p:nvPr/>
        </p:nvSpPr>
        <p:spPr>
          <a:xfrm>
            <a:off x="339647" y="2647950"/>
            <a:ext cx="1855412" cy="705740"/>
          </a:xfrm>
          <a:prstGeom prst="roundRect">
            <a:avLst>
              <a:gd name="adj" fmla="val 2039"/>
            </a:avLst>
          </a:prstGeom>
          <a:solidFill>
            <a:srgbClr val="33928A"/>
          </a:solidFill>
          <a:ln>
            <a:noFill/>
          </a:ln>
        </p:spPr>
        <p:txBody>
          <a:bodyPr lIns="91425" tIns="0" rIns="91425" bIns="0" anchor="t" anchorCtr="0">
            <a:noAutofit/>
          </a:bodyPr>
          <a:lstStyle/>
          <a:p>
            <a:pPr marL="0" marR="0" lvl="0" indent="0" algn="ctr" rtl="0">
              <a:spcBef>
                <a:spcPts val="0"/>
              </a:spcBef>
              <a:buSzPct val="25000"/>
              <a:buNone/>
            </a:pPr>
            <a:r>
              <a:rPr lang="en-US" sz="1000" b="0" i="0" u="none" strike="noStrike" cap="none">
                <a:solidFill>
                  <a:srgbClr val="F2F2F2"/>
                </a:solidFill>
                <a:latin typeface="Calibri"/>
                <a:ea typeface="Calibri"/>
                <a:cs typeface="Calibri"/>
                <a:sym typeface="Calibri"/>
              </a:rPr>
              <a:t>CELL</a:t>
            </a:r>
          </a:p>
        </p:txBody>
      </p:sp>
      <p:sp>
        <p:nvSpPr>
          <p:cNvPr id="418" name="Shape 418"/>
          <p:cNvSpPr/>
          <p:nvPr/>
        </p:nvSpPr>
        <p:spPr>
          <a:xfrm>
            <a:off x="380237" y="2843538"/>
            <a:ext cx="1784820" cy="211485"/>
          </a:xfrm>
          <a:prstGeom prst="roundRect">
            <a:avLst>
              <a:gd name="adj" fmla="val 10428"/>
            </a:avLst>
          </a:prstGeom>
          <a:noFill/>
          <a:ln w="12700" cap="flat" cmpd="sng">
            <a:solidFill>
              <a:schemeClr val="lt1"/>
            </a:solidFill>
            <a:prstDash val="solid"/>
            <a:round/>
            <a:headEnd type="none" w="med" len="med"/>
            <a:tailEnd type="none" w="med" len="med"/>
          </a:ln>
        </p:spPr>
        <p:txBody>
          <a:bodyPr lIns="91425" tIns="0" rIns="91425" bIns="0" anchor="ctr" anchorCtr="0">
            <a:noAutofit/>
          </a:bodyPr>
          <a:lstStyle/>
          <a:p>
            <a:pPr marL="0" marR="0" lvl="0" indent="0" algn="l" rtl="0">
              <a:spcBef>
                <a:spcPts val="0"/>
              </a:spcBef>
              <a:buSzPct val="25000"/>
              <a:buNone/>
            </a:pPr>
            <a:r>
              <a:rPr lang="en-US" sz="1000">
                <a:solidFill>
                  <a:srgbClr val="F2F2F2"/>
                </a:solidFill>
                <a:latin typeface="Calibri"/>
                <a:ea typeface="Calibri"/>
                <a:cs typeface="Calibri"/>
                <a:sym typeface="Calibri"/>
              </a:rPr>
              <a:t>G</a:t>
            </a:r>
            <a:r>
              <a:rPr lang="en-US" sz="1000" b="0" i="0" u="none" strike="noStrike" cap="none">
                <a:solidFill>
                  <a:srgbClr val="F2F2F2"/>
                </a:solidFill>
                <a:latin typeface="Calibri"/>
                <a:ea typeface="Calibri"/>
                <a:cs typeface="Calibri"/>
                <a:sym typeface="Calibri"/>
              </a:rPr>
              <a:t>arden</a:t>
            </a:r>
          </a:p>
        </p:txBody>
      </p:sp>
      <p:sp>
        <p:nvSpPr>
          <p:cNvPr id="419" name="Shape 419"/>
          <p:cNvSpPr/>
          <p:nvPr/>
        </p:nvSpPr>
        <p:spPr>
          <a:xfrm>
            <a:off x="380237" y="3100222"/>
            <a:ext cx="1784820" cy="211485"/>
          </a:xfrm>
          <a:prstGeom prst="roundRect">
            <a:avLst>
              <a:gd name="adj" fmla="val 10428"/>
            </a:avLst>
          </a:prstGeom>
          <a:noFill/>
          <a:ln w="12700" cap="flat" cmpd="sng">
            <a:solidFill>
              <a:schemeClr val="lt1"/>
            </a:solidFill>
            <a:prstDash val="solid"/>
            <a:round/>
            <a:headEnd type="none" w="med" len="med"/>
            <a:tailEnd type="none" w="med" len="med"/>
          </a:ln>
        </p:spPr>
        <p:txBody>
          <a:bodyPr lIns="91425" tIns="0" rIns="91425" bIns="0" anchor="ctr" anchorCtr="0">
            <a:noAutofit/>
          </a:bodyPr>
          <a:lstStyle/>
          <a:p>
            <a:pPr marL="0" marR="0" lvl="0" indent="0" algn="l" rtl="0">
              <a:spcBef>
                <a:spcPts val="0"/>
              </a:spcBef>
              <a:buSzPct val="25000"/>
              <a:buNone/>
            </a:pPr>
            <a:r>
              <a:rPr lang="en-US" sz="1000" b="0" i="0" u="none" strike="noStrike" cap="none">
                <a:solidFill>
                  <a:srgbClr val="F2F2F2"/>
                </a:solidFill>
                <a:latin typeface="Calibri"/>
                <a:ea typeface="Calibri"/>
                <a:cs typeface="Calibri"/>
                <a:sym typeface="Calibri"/>
              </a:rPr>
              <a:t>Build Packs</a:t>
            </a:r>
          </a:p>
        </p:txBody>
      </p:sp>
      <p:sp>
        <p:nvSpPr>
          <p:cNvPr id="420" name="Shape 420"/>
          <p:cNvSpPr/>
          <p:nvPr/>
        </p:nvSpPr>
        <p:spPr>
          <a:xfrm>
            <a:off x="1837960" y="2867907"/>
            <a:ext cx="152694" cy="164322"/>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000" b="0" i="0" u="none" strike="noStrike" cap="none">
              <a:solidFill>
                <a:srgbClr val="FFFFFF"/>
              </a:solidFill>
              <a:latin typeface="Arial"/>
              <a:ea typeface="Arial"/>
              <a:cs typeface="Arial"/>
              <a:sym typeface="Arial"/>
            </a:endParaRPr>
          </a:p>
        </p:txBody>
      </p:sp>
      <p:sp>
        <p:nvSpPr>
          <p:cNvPr id="421" name="Shape 421"/>
          <p:cNvSpPr/>
          <p:nvPr/>
        </p:nvSpPr>
        <p:spPr>
          <a:xfrm>
            <a:off x="1859661" y="3122509"/>
            <a:ext cx="141341" cy="164604"/>
          </a:xfrm>
          <a:custGeom>
            <a:avLst/>
            <a:gdLst/>
            <a:ahLst/>
            <a:cxnLst/>
            <a:rect l="0" t="0" r="0" b="0"/>
            <a:pathLst>
              <a:path w="120000" h="120000" extrusionOk="0">
                <a:moveTo>
                  <a:pt x="65369" y="74149"/>
                </a:moveTo>
                <a:lnTo>
                  <a:pt x="110194" y="74149"/>
                </a:lnTo>
                <a:lnTo>
                  <a:pt x="110194" y="120000"/>
                </a:lnTo>
                <a:lnTo>
                  <a:pt x="65369" y="120000"/>
                </a:lnTo>
                <a:close/>
                <a:moveTo>
                  <a:pt x="8871" y="74149"/>
                </a:moveTo>
                <a:lnTo>
                  <a:pt x="53696" y="74149"/>
                </a:lnTo>
                <a:lnTo>
                  <a:pt x="53696" y="120000"/>
                </a:lnTo>
                <a:lnTo>
                  <a:pt x="8871" y="120000"/>
                </a:lnTo>
                <a:close/>
                <a:moveTo>
                  <a:pt x="33612" y="8887"/>
                </a:moveTo>
                <a:cubicBezTo>
                  <a:pt x="30538" y="8586"/>
                  <a:pt x="27521" y="9589"/>
                  <a:pt x="24915" y="12428"/>
                </a:cubicBezTo>
                <a:cubicBezTo>
                  <a:pt x="16155" y="22598"/>
                  <a:pt x="30550" y="30943"/>
                  <a:pt x="46484" y="32301"/>
                </a:cubicBezTo>
                <a:cubicBezTo>
                  <a:pt x="48761" y="32495"/>
                  <a:pt x="51068" y="32546"/>
                  <a:pt x="53345" y="32440"/>
                </a:cubicBezTo>
                <a:cubicBezTo>
                  <a:pt x="52577" y="22430"/>
                  <a:pt x="42834" y="9791"/>
                  <a:pt x="33612" y="8887"/>
                </a:cubicBezTo>
                <a:close/>
                <a:moveTo>
                  <a:pt x="86387" y="8887"/>
                </a:moveTo>
                <a:cubicBezTo>
                  <a:pt x="77165" y="9790"/>
                  <a:pt x="67422" y="22430"/>
                  <a:pt x="66655" y="32440"/>
                </a:cubicBezTo>
                <a:cubicBezTo>
                  <a:pt x="68931" y="32546"/>
                  <a:pt x="71238" y="32495"/>
                  <a:pt x="73515" y="32301"/>
                </a:cubicBezTo>
                <a:cubicBezTo>
                  <a:pt x="89449" y="30943"/>
                  <a:pt x="103844" y="22598"/>
                  <a:pt x="95085" y="12428"/>
                </a:cubicBezTo>
                <a:cubicBezTo>
                  <a:pt x="92478" y="9589"/>
                  <a:pt x="89461" y="8586"/>
                  <a:pt x="86387" y="8887"/>
                </a:cubicBezTo>
                <a:close/>
                <a:moveTo>
                  <a:pt x="87956" y="87"/>
                </a:moveTo>
                <a:cubicBezTo>
                  <a:pt x="93292" y="-433"/>
                  <a:pt x="98532" y="1339"/>
                  <a:pt x="103067" y="6340"/>
                </a:cubicBezTo>
                <a:cubicBezTo>
                  <a:pt x="118006" y="23896"/>
                  <a:pt x="94328" y="38301"/>
                  <a:pt x="67322" y="40899"/>
                </a:cubicBezTo>
                <a:lnTo>
                  <a:pt x="113917" y="40899"/>
                </a:lnTo>
                <a:cubicBezTo>
                  <a:pt x="117276" y="40899"/>
                  <a:pt x="120000" y="44068"/>
                  <a:pt x="120000" y="47976"/>
                </a:cubicBezTo>
                <a:lnTo>
                  <a:pt x="120000" y="64804"/>
                </a:lnTo>
                <a:lnTo>
                  <a:pt x="66303" y="64804"/>
                </a:lnTo>
                <a:lnTo>
                  <a:pt x="66303" y="41103"/>
                </a:lnTo>
                <a:lnTo>
                  <a:pt x="66150" y="41133"/>
                </a:lnTo>
                <a:lnTo>
                  <a:pt x="66215" y="41448"/>
                </a:lnTo>
                <a:cubicBezTo>
                  <a:pt x="64149" y="41549"/>
                  <a:pt x="62069" y="41575"/>
                  <a:pt x="59995" y="41331"/>
                </a:cubicBezTo>
                <a:cubicBezTo>
                  <a:pt x="57924" y="41575"/>
                  <a:pt x="55847" y="41549"/>
                  <a:pt x="53785" y="41448"/>
                </a:cubicBezTo>
                <a:lnTo>
                  <a:pt x="53867" y="41137"/>
                </a:lnTo>
                <a:lnTo>
                  <a:pt x="53696" y="41103"/>
                </a:lnTo>
                <a:lnTo>
                  <a:pt x="53696" y="64804"/>
                </a:lnTo>
                <a:lnTo>
                  <a:pt x="0" y="64804"/>
                </a:lnTo>
                <a:lnTo>
                  <a:pt x="0" y="47976"/>
                </a:lnTo>
                <a:cubicBezTo>
                  <a:pt x="0" y="44068"/>
                  <a:pt x="2723" y="40899"/>
                  <a:pt x="6082" y="40899"/>
                </a:cubicBezTo>
                <a:lnTo>
                  <a:pt x="52677" y="40899"/>
                </a:lnTo>
                <a:cubicBezTo>
                  <a:pt x="25670" y="38301"/>
                  <a:pt x="1993" y="23896"/>
                  <a:pt x="16932" y="6340"/>
                </a:cubicBezTo>
                <a:cubicBezTo>
                  <a:pt x="30506" y="-8625"/>
                  <a:pt x="50389" y="5319"/>
                  <a:pt x="60254" y="23127"/>
                </a:cubicBezTo>
                <a:cubicBezTo>
                  <a:pt x="66431" y="11157"/>
                  <a:pt x="77382" y="1117"/>
                  <a:pt x="87956" y="87"/>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000" b="0" i="0" u="none" strike="noStrike" cap="none">
              <a:solidFill>
                <a:srgbClr val="FFFFFF"/>
              </a:solidFill>
              <a:latin typeface="Arial"/>
              <a:ea typeface="Arial"/>
              <a:cs typeface="Arial"/>
              <a:sym typeface="Arial"/>
            </a:endParaRPr>
          </a:p>
        </p:txBody>
      </p:sp>
      <p:sp>
        <p:nvSpPr>
          <p:cNvPr id="422" name="Shape 422"/>
          <p:cNvSpPr/>
          <p:nvPr/>
        </p:nvSpPr>
        <p:spPr>
          <a:xfrm>
            <a:off x="1859661" y="1804808"/>
            <a:ext cx="1169841" cy="233541"/>
          </a:xfrm>
          <a:prstGeom prst="roundRect">
            <a:avLst>
              <a:gd name="adj" fmla="val 9038"/>
            </a:avLst>
          </a:prstGeom>
          <a:solidFill>
            <a:srgbClr val="33928A"/>
          </a:solidFill>
          <a:ln>
            <a:noFill/>
          </a:ln>
        </p:spPr>
        <p:txBody>
          <a:bodyPr lIns="91425" tIns="0" rIns="91425" bIns="0" anchor="ctr" anchorCtr="0">
            <a:noAutofit/>
          </a:bodyPr>
          <a:lstStyle/>
          <a:p>
            <a:pPr marL="0" marR="0" lvl="0" indent="0" algn="l" rtl="0">
              <a:spcBef>
                <a:spcPts val="0"/>
              </a:spcBef>
              <a:buSzPct val="25000"/>
              <a:buNone/>
            </a:pPr>
            <a:r>
              <a:rPr lang="en-US" sz="1000" b="0" i="0" u="none" strike="noStrike" cap="none">
                <a:solidFill>
                  <a:srgbClr val="F2F2F2"/>
                </a:solidFill>
                <a:latin typeface="Calibri"/>
                <a:ea typeface="Calibri"/>
                <a:cs typeface="Calibri"/>
                <a:sym typeface="Calibri"/>
              </a:rPr>
              <a:t>Login Server</a:t>
            </a:r>
          </a:p>
        </p:txBody>
      </p:sp>
      <p:sp>
        <p:nvSpPr>
          <p:cNvPr id="423" name="Shape 423"/>
          <p:cNvSpPr/>
          <p:nvPr/>
        </p:nvSpPr>
        <p:spPr>
          <a:xfrm>
            <a:off x="2686219" y="1873100"/>
            <a:ext cx="224904" cy="108636"/>
          </a:xfrm>
          <a:custGeom>
            <a:avLst/>
            <a:gdLst/>
            <a:ahLst/>
            <a:cxnLst/>
            <a:rect l="0" t="0" r="0" b="0"/>
            <a:pathLst>
              <a:path w="120000" h="120000" extrusionOk="0">
                <a:moveTo>
                  <a:pt x="102275" y="40290"/>
                </a:moveTo>
                <a:cubicBezTo>
                  <a:pt x="96763" y="40290"/>
                  <a:pt x="92294" y="49114"/>
                  <a:pt x="92294" y="60000"/>
                </a:cubicBezTo>
                <a:cubicBezTo>
                  <a:pt x="92294" y="70885"/>
                  <a:pt x="96763" y="79709"/>
                  <a:pt x="102275" y="79709"/>
                </a:cubicBezTo>
                <a:cubicBezTo>
                  <a:pt x="107787" y="79709"/>
                  <a:pt x="112256" y="70885"/>
                  <a:pt x="112256" y="60000"/>
                </a:cubicBezTo>
                <a:cubicBezTo>
                  <a:pt x="112256" y="49114"/>
                  <a:pt x="107787" y="40290"/>
                  <a:pt x="102275" y="40290"/>
                </a:cubicBezTo>
                <a:close/>
                <a:moveTo>
                  <a:pt x="89615" y="0"/>
                </a:moveTo>
                <a:cubicBezTo>
                  <a:pt x="106396" y="0"/>
                  <a:pt x="120000" y="26862"/>
                  <a:pt x="120000" y="60000"/>
                </a:cubicBezTo>
                <a:cubicBezTo>
                  <a:pt x="120000" y="93137"/>
                  <a:pt x="106396" y="120000"/>
                  <a:pt x="89615" y="120000"/>
                </a:cubicBezTo>
                <a:cubicBezTo>
                  <a:pt x="76702" y="120000"/>
                  <a:pt x="65671" y="104092"/>
                  <a:pt x="61344" y="81604"/>
                </a:cubicBezTo>
                <a:lnTo>
                  <a:pt x="10941" y="81604"/>
                </a:lnTo>
                <a:lnTo>
                  <a:pt x="10940" y="81605"/>
                </a:lnTo>
                <a:lnTo>
                  <a:pt x="0" y="60000"/>
                </a:lnTo>
                <a:lnTo>
                  <a:pt x="10911" y="38453"/>
                </a:lnTo>
                <a:lnTo>
                  <a:pt x="21477" y="59317"/>
                </a:lnTo>
                <a:lnTo>
                  <a:pt x="32072" y="38394"/>
                </a:lnTo>
                <a:lnTo>
                  <a:pt x="32210" y="38394"/>
                </a:lnTo>
                <a:lnTo>
                  <a:pt x="42805" y="59317"/>
                </a:lnTo>
                <a:lnTo>
                  <a:pt x="53401" y="38394"/>
                </a:lnTo>
                <a:lnTo>
                  <a:pt x="61344" y="38394"/>
                </a:lnTo>
                <a:cubicBezTo>
                  <a:pt x="65671" y="15907"/>
                  <a:pt x="76702" y="0"/>
                  <a:pt x="89615" y="0"/>
                </a:cubicBezTo>
                <a:close/>
              </a:path>
            </a:pathLst>
          </a:custGeom>
          <a:solidFill>
            <a:schemeClr val="lt1"/>
          </a:solidFill>
          <a:ln>
            <a:noFill/>
          </a:ln>
        </p:spPr>
        <p:txBody>
          <a:bodyPr lIns="91425" tIns="45700" rIns="91425" bIns="45700" anchor="ctr" anchorCtr="0">
            <a:noAutofit/>
          </a:bodyPr>
          <a:lstStyle/>
          <a:p>
            <a:pPr marL="0" marR="0" lvl="0" indent="0" algn="r" rtl="0">
              <a:spcBef>
                <a:spcPts val="0"/>
              </a:spcBef>
              <a:buNone/>
            </a:pPr>
            <a:endParaRPr sz="900" b="0" i="0" u="none" strike="noStrike" cap="none">
              <a:solidFill>
                <a:srgbClr val="FFFFFF"/>
              </a:solidFill>
              <a:latin typeface="Arial"/>
              <a:ea typeface="Arial"/>
              <a:cs typeface="Arial"/>
              <a:sym typeface="Arial"/>
            </a:endParaRPr>
          </a:p>
        </p:txBody>
      </p:sp>
      <p:sp>
        <p:nvSpPr>
          <p:cNvPr id="424" name="Shape 424"/>
          <p:cNvSpPr/>
          <p:nvPr/>
        </p:nvSpPr>
        <p:spPr>
          <a:xfrm>
            <a:off x="337918" y="2073040"/>
            <a:ext cx="960632" cy="196142"/>
          </a:xfrm>
          <a:prstGeom prst="roundRect">
            <a:avLst>
              <a:gd name="adj" fmla="val 9038"/>
            </a:avLst>
          </a:prstGeom>
          <a:solidFill>
            <a:srgbClr val="33928A"/>
          </a:solidFill>
          <a:ln>
            <a:noFill/>
          </a:ln>
        </p:spPr>
        <p:txBody>
          <a:bodyPr lIns="91425" tIns="0" rIns="91425" bIns="0" anchor="ctr" anchorCtr="0">
            <a:noAutofit/>
          </a:bodyPr>
          <a:lstStyle/>
          <a:p>
            <a:pPr marL="0" marR="0" lvl="0" indent="0" algn="l" rtl="0">
              <a:spcBef>
                <a:spcPts val="0"/>
              </a:spcBef>
              <a:buSzPct val="25000"/>
              <a:buNone/>
            </a:pPr>
            <a:r>
              <a:rPr lang="en-US" sz="800" b="0" i="0" u="none" strike="noStrike" cap="none" dirty="0" smtClean="0">
                <a:solidFill>
                  <a:srgbClr val="F2F2F2"/>
                </a:solidFill>
                <a:latin typeface="Calibri"/>
                <a:ea typeface="Calibri"/>
                <a:cs typeface="Calibri"/>
                <a:sym typeface="Calibri"/>
              </a:rPr>
              <a:t>Cloud Controller</a:t>
            </a:r>
            <a:endParaRPr lang="en-US" sz="800" b="0" i="0" u="none" strike="noStrike" cap="none" dirty="0">
              <a:solidFill>
                <a:srgbClr val="F2F2F2"/>
              </a:solidFill>
              <a:latin typeface="Calibri"/>
              <a:ea typeface="Calibri"/>
              <a:cs typeface="Calibri"/>
              <a:sym typeface="Calibri"/>
            </a:endParaRPr>
          </a:p>
        </p:txBody>
      </p:sp>
      <p:sp>
        <p:nvSpPr>
          <p:cNvPr id="425" name="Shape 425"/>
          <p:cNvSpPr/>
          <p:nvPr/>
        </p:nvSpPr>
        <p:spPr>
          <a:xfrm>
            <a:off x="2236518" y="2649108"/>
            <a:ext cx="795809" cy="705329"/>
          </a:xfrm>
          <a:prstGeom prst="roundRect">
            <a:avLst>
              <a:gd name="adj" fmla="val 2039"/>
            </a:avLst>
          </a:prstGeom>
          <a:solidFill>
            <a:srgbClr val="33928A"/>
          </a:solidFill>
          <a:ln>
            <a:noFill/>
          </a:ln>
        </p:spPr>
        <p:txBody>
          <a:bodyPr lIns="91425" tIns="0" rIns="91425" bIns="0" anchor="t" anchorCtr="0">
            <a:noAutofit/>
          </a:bodyPr>
          <a:lstStyle/>
          <a:p>
            <a:pPr marL="0" marR="0" lvl="0" indent="0" algn="ctr" rtl="0">
              <a:spcBef>
                <a:spcPts val="0"/>
              </a:spcBef>
              <a:buSzPct val="25000"/>
              <a:buNone/>
            </a:pPr>
            <a:r>
              <a:rPr lang="en-US" sz="1000" b="0" i="0" u="none" strike="noStrike" cap="none">
                <a:solidFill>
                  <a:srgbClr val="F2F2F2"/>
                </a:solidFill>
                <a:latin typeface="Calibri"/>
                <a:ea typeface="Calibri"/>
                <a:cs typeface="Calibri"/>
                <a:sym typeface="Calibri"/>
              </a:rPr>
              <a:t>Blob Store</a:t>
            </a:r>
          </a:p>
        </p:txBody>
      </p:sp>
      <p:sp>
        <p:nvSpPr>
          <p:cNvPr id="426" name="Shape 426"/>
          <p:cNvSpPr/>
          <p:nvPr/>
        </p:nvSpPr>
        <p:spPr>
          <a:xfrm>
            <a:off x="342048" y="2355727"/>
            <a:ext cx="2687452" cy="21379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spcBef>
                <a:spcPts val="0"/>
              </a:spcBef>
              <a:buSzPct val="25000"/>
              <a:buNone/>
            </a:pPr>
            <a:r>
              <a:rPr lang="en-US" sz="1000" b="0" i="0" u="none" strike="noStrike" cap="none" dirty="0" smtClean="0">
                <a:solidFill>
                  <a:srgbClr val="F2F2F2"/>
                </a:solidFill>
                <a:latin typeface="Calibri"/>
                <a:ea typeface="Calibri"/>
                <a:cs typeface="Calibri"/>
                <a:sym typeface="Calibri"/>
              </a:rPr>
              <a:t>Brain / BBS</a:t>
            </a:r>
            <a:endParaRPr lang="en-US" sz="1000" b="0" i="0" u="none" strike="noStrike" cap="none" dirty="0">
              <a:solidFill>
                <a:srgbClr val="F2F2F2"/>
              </a:solidFill>
              <a:latin typeface="Calibri"/>
              <a:ea typeface="Calibri"/>
              <a:cs typeface="Calibri"/>
              <a:sym typeface="Calibri"/>
            </a:endParaRPr>
          </a:p>
        </p:txBody>
      </p:sp>
      <p:sp>
        <p:nvSpPr>
          <p:cNvPr id="427" name="Shape 427"/>
          <p:cNvSpPr/>
          <p:nvPr/>
        </p:nvSpPr>
        <p:spPr>
          <a:xfrm>
            <a:off x="337917" y="3412351"/>
            <a:ext cx="889198" cy="21379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spcBef>
                <a:spcPts val="0"/>
              </a:spcBef>
              <a:buSzPct val="25000"/>
              <a:buNone/>
            </a:pPr>
            <a:r>
              <a:rPr lang="en-US" sz="1000" b="0" i="0" u="none" strike="noStrike" cap="none">
                <a:solidFill>
                  <a:srgbClr val="F2F2F2"/>
                </a:solidFill>
                <a:latin typeface="Calibri"/>
                <a:ea typeface="Calibri"/>
                <a:cs typeface="Calibri"/>
                <a:sym typeface="Calibri"/>
              </a:rPr>
              <a:t>Sys Log </a:t>
            </a:r>
          </a:p>
        </p:txBody>
      </p:sp>
      <p:sp>
        <p:nvSpPr>
          <p:cNvPr id="428" name="Shape 428"/>
          <p:cNvSpPr/>
          <p:nvPr/>
        </p:nvSpPr>
        <p:spPr>
          <a:xfrm rot="-10345447">
            <a:off x="2516227" y="2377410"/>
            <a:ext cx="205847" cy="173258"/>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000" b="0" i="0" u="none" strike="noStrike" cap="none">
              <a:solidFill>
                <a:srgbClr val="FFFFFF"/>
              </a:solidFill>
              <a:latin typeface="Arial"/>
              <a:ea typeface="Arial"/>
              <a:cs typeface="Arial"/>
              <a:sym typeface="Arial"/>
            </a:endParaRPr>
          </a:p>
        </p:txBody>
      </p:sp>
      <p:sp>
        <p:nvSpPr>
          <p:cNvPr id="429" name="Shape 429"/>
          <p:cNvSpPr/>
          <p:nvPr/>
        </p:nvSpPr>
        <p:spPr>
          <a:xfrm rot="-5400000">
            <a:off x="3093801" y="2525951"/>
            <a:ext cx="2484393" cy="289988"/>
          </a:xfrm>
          <a:prstGeom prst="roundRect">
            <a:avLst>
              <a:gd name="adj" fmla="val 17740"/>
            </a:avLst>
          </a:prstGeom>
          <a:solidFill>
            <a:srgbClr val="137DA0"/>
          </a:solidFill>
          <a:ln>
            <a:noFill/>
          </a:ln>
        </p:spPr>
        <p:txBody>
          <a:bodyPr lIns="91425" tIns="0" rIns="91425" bIns="0" anchor="ctr" anchorCtr="0">
            <a:noAutofit/>
          </a:bodyPr>
          <a:lstStyle/>
          <a:p>
            <a:pPr marL="0" marR="0" lvl="0" indent="0" algn="ctr" rtl="0">
              <a:spcBef>
                <a:spcPts val="0"/>
              </a:spcBef>
              <a:buSzPct val="25000"/>
              <a:buNone/>
            </a:pPr>
            <a:r>
              <a:rPr lang="en-US" sz="1200" b="1" i="0" u="none" strike="noStrike" cap="none" dirty="0">
                <a:solidFill>
                  <a:srgbClr val="F2F2F2"/>
                </a:solidFill>
                <a:latin typeface="Calibri"/>
                <a:ea typeface="Calibri"/>
                <a:cs typeface="Calibri"/>
                <a:sym typeface="Calibri"/>
              </a:rPr>
              <a:t>Service Brokers</a:t>
            </a:r>
          </a:p>
        </p:txBody>
      </p:sp>
      <p:sp>
        <p:nvSpPr>
          <p:cNvPr id="430" name="Shape 430"/>
          <p:cNvSpPr/>
          <p:nvPr/>
        </p:nvSpPr>
        <p:spPr>
          <a:xfrm rot="-5400000">
            <a:off x="4265612" y="1751323"/>
            <a:ext cx="159793" cy="152418"/>
          </a:xfrm>
          <a:custGeom>
            <a:avLst/>
            <a:gdLst/>
            <a:ahLst/>
            <a:cxnLst/>
            <a:rect l="0" t="0" r="0" b="0"/>
            <a:pathLst>
              <a:path w="120000" h="120000" extrusionOk="0">
                <a:moveTo>
                  <a:pt x="25661" y="84323"/>
                </a:moveTo>
                <a:cubicBezTo>
                  <a:pt x="19756" y="84323"/>
                  <a:pt x="14969" y="89110"/>
                  <a:pt x="14969" y="95015"/>
                </a:cubicBezTo>
                <a:lnTo>
                  <a:pt x="14969" y="95015"/>
                </a:lnTo>
                <a:cubicBezTo>
                  <a:pt x="14969" y="100920"/>
                  <a:pt x="19756" y="105708"/>
                  <a:pt x="25661" y="105708"/>
                </a:cubicBezTo>
                <a:cubicBezTo>
                  <a:pt x="31566" y="105708"/>
                  <a:pt x="36354" y="100920"/>
                  <a:pt x="36354" y="95015"/>
                </a:cubicBezTo>
                <a:lnTo>
                  <a:pt x="36354" y="84323"/>
                </a:lnTo>
                <a:close/>
                <a:moveTo>
                  <a:pt x="84316" y="83607"/>
                </a:moveTo>
                <a:lnTo>
                  <a:pt x="84316" y="94299"/>
                </a:lnTo>
                <a:cubicBezTo>
                  <a:pt x="84316" y="100204"/>
                  <a:pt x="89103" y="104992"/>
                  <a:pt x="95008" y="104992"/>
                </a:cubicBezTo>
                <a:lnTo>
                  <a:pt x="95008" y="104992"/>
                </a:lnTo>
                <a:cubicBezTo>
                  <a:pt x="100914" y="104992"/>
                  <a:pt x="105701" y="100204"/>
                  <a:pt x="105701" y="94299"/>
                </a:cubicBezTo>
                <a:cubicBezTo>
                  <a:pt x="105701" y="88394"/>
                  <a:pt x="100914" y="83607"/>
                  <a:pt x="95008" y="83607"/>
                </a:cubicBezTo>
                <a:close/>
                <a:moveTo>
                  <a:pt x="49735" y="49517"/>
                </a:moveTo>
                <a:lnTo>
                  <a:pt x="49735" y="49645"/>
                </a:lnTo>
                <a:lnTo>
                  <a:pt x="49627" y="49645"/>
                </a:lnTo>
                <a:lnTo>
                  <a:pt x="49627" y="70372"/>
                </a:lnTo>
                <a:lnTo>
                  <a:pt x="70366" y="70372"/>
                </a:lnTo>
                <a:lnTo>
                  <a:pt x="70366" y="70334"/>
                </a:lnTo>
                <a:lnTo>
                  <a:pt x="70481" y="70334"/>
                </a:lnTo>
                <a:lnTo>
                  <a:pt x="70481" y="49627"/>
                </a:lnTo>
                <a:lnTo>
                  <a:pt x="70372" y="49627"/>
                </a:lnTo>
                <a:lnTo>
                  <a:pt x="70372" y="49517"/>
                </a:lnTo>
                <a:close/>
                <a:moveTo>
                  <a:pt x="25092" y="14987"/>
                </a:moveTo>
                <a:cubicBezTo>
                  <a:pt x="19187" y="14987"/>
                  <a:pt x="14400" y="19774"/>
                  <a:pt x="14400" y="25680"/>
                </a:cubicBezTo>
                <a:cubicBezTo>
                  <a:pt x="14400" y="31585"/>
                  <a:pt x="19187" y="36372"/>
                  <a:pt x="25092" y="36372"/>
                </a:cubicBezTo>
                <a:lnTo>
                  <a:pt x="35784" y="36372"/>
                </a:lnTo>
                <a:lnTo>
                  <a:pt x="35784" y="25680"/>
                </a:lnTo>
                <a:cubicBezTo>
                  <a:pt x="35784" y="19774"/>
                  <a:pt x="30997" y="14987"/>
                  <a:pt x="25092" y="14987"/>
                </a:cubicBezTo>
                <a:close/>
                <a:moveTo>
                  <a:pt x="94338" y="14291"/>
                </a:moveTo>
                <a:cubicBezTo>
                  <a:pt x="88433" y="14291"/>
                  <a:pt x="83645" y="19079"/>
                  <a:pt x="83645" y="24984"/>
                </a:cubicBezTo>
                <a:lnTo>
                  <a:pt x="83645" y="35676"/>
                </a:lnTo>
                <a:lnTo>
                  <a:pt x="94338" y="35676"/>
                </a:lnTo>
                <a:cubicBezTo>
                  <a:pt x="100243" y="35676"/>
                  <a:pt x="105030" y="30889"/>
                  <a:pt x="105030" y="24984"/>
                </a:cubicBezTo>
                <a:lnTo>
                  <a:pt x="105030" y="24984"/>
                </a:lnTo>
                <a:cubicBezTo>
                  <a:pt x="105030" y="19079"/>
                  <a:pt x="100243" y="14291"/>
                  <a:pt x="94338" y="14291"/>
                </a:cubicBezTo>
                <a:close/>
                <a:moveTo>
                  <a:pt x="95186" y="0"/>
                </a:moveTo>
                <a:cubicBezTo>
                  <a:pt x="108890" y="0"/>
                  <a:pt x="120000" y="11109"/>
                  <a:pt x="120000" y="24813"/>
                </a:cubicBezTo>
                <a:lnTo>
                  <a:pt x="119999" y="24813"/>
                </a:lnTo>
                <a:cubicBezTo>
                  <a:pt x="119999" y="38518"/>
                  <a:pt x="108890" y="49627"/>
                  <a:pt x="95186" y="49627"/>
                </a:cubicBezTo>
                <a:lnTo>
                  <a:pt x="83655" y="49627"/>
                </a:lnTo>
                <a:lnTo>
                  <a:pt x="83655" y="70334"/>
                </a:lnTo>
                <a:lnTo>
                  <a:pt x="95179" y="70334"/>
                </a:lnTo>
                <a:cubicBezTo>
                  <a:pt x="108883" y="70334"/>
                  <a:pt x="119993" y="81443"/>
                  <a:pt x="119993" y="95147"/>
                </a:cubicBezTo>
                <a:cubicBezTo>
                  <a:pt x="119993" y="108852"/>
                  <a:pt x="108883" y="119961"/>
                  <a:pt x="95179" y="119961"/>
                </a:cubicBezTo>
                <a:lnTo>
                  <a:pt x="95179" y="119961"/>
                </a:lnTo>
                <a:cubicBezTo>
                  <a:pt x="81475" y="119961"/>
                  <a:pt x="70366" y="108852"/>
                  <a:pt x="70366" y="95147"/>
                </a:cubicBezTo>
                <a:lnTo>
                  <a:pt x="70366" y="84331"/>
                </a:lnTo>
                <a:lnTo>
                  <a:pt x="49627" y="84331"/>
                </a:lnTo>
                <a:lnTo>
                  <a:pt x="49627" y="95186"/>
                </a:lnTo>
                <a:cubicBezTo>
                  <a:pt x="49627" y="108890"/>
                  <a:pt x="38517" y="120000"/>
                  <a:pt x="24813" y="120000"/>
                </a:cubicBezTo>
                <a:cubicBezTo>
                  <a:pt x="11109" y="120000"/>
                  <a:pt x="0" y="108890"/>
                  <a:pt x="0" y="95186"/>
                </a:cubicBezTo>
                <a:lnTo>
                  <a:pt x="0" y="95186"/>
                </a:lnTo>
                <a:cubicBezTo>
                  <a:pt x="0" y="81481"/>
                  <a:pt x="11109" y="70372"/>
                  <a:pt x="24813" y="70372"/>
                </a:cubicBezTo>
                <a:lnTo>
                  <a:pt x="36396" y="70372"/>
                </a:lnTo>
                <a:lnTo>
                  <a:pt x="36396" y="49645"/>
                </a:lnTo>
                <a:lnTo>
                  <a:pt x="24921" y="49645"/>
                </a:lnTo>
                <a:cubicBezTo>
                  <a:pt x="11217" y="49645"/>
                  <a:pt x="108" y="38536"/>
                  <a:pt x="108" y="24831"/>
                </a:cubicBezTo>
                <a:cubicBezTo>
                  <a:pt x="108" y="11127"/>
                  <a:pt x="11217" y="18"/>
                  <a:pt x="24921" y="18"/>
                </a:cubicBezTo>
                <a:lnTo>
                  <a:pt x="24921" y="18"/>
                </a:lnTo>
                <a:cubicBezTo>
                  <a:pt x="38625" y="18"/>
                  <a:pt x="49735" y="11127"/>
                  <a:pt x="49735" y="24832"/>
                </a:cubicBezTo>
                <a:lnTo>
                  <a:pt x="49735" y="37072"/>
                </a:lnTo>
                <a:lnTo>
                  <a:pt x="70372" y="37072"/>
                </a:lnTo>
                <a:lnTo>
                  <a:pt x="70372" y="24813"/>
                </a:lnTo>
                <a:cubicBezTo>
                  <a:pt x="70372" y="11109"/>
                  <a:pt x="81482" y="0"/>
                  <a:pt x="95186"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000" b="0" i="0" u="none" strike="noStrike" cap="none">
              <a:solidFill>
                <a:srgbClr val="FFFFFF"/>
              </a:solidFill>
              <a:latin typeface="Arial"/>
              <a:ea typeface="Arial"/>
              <a:cs typeface="Arial"/>
              <a:sym typeface="Arial"/>
            </a:endParaRPr>
          </a:p>
        </p:txBody>
      </p:sp>
      <p:sp>
        <p:nvSpPr>
          <p:cNvPr id="431" name="Shape 431"/>
          <p:cNvSpPr/>
          <p:nvPr/>
        </p:nvSpPr>
        <p:spPr>
          <a:xfrm>
            <a:off x="1298550" y="3412351"/>
            <a:ext cx="867795" cy="21379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spcBef>
                <a:spcPts val="0"/>
              </a:spcBef>
              <a:buSzPct val="25000"/>
              <a:buNone/>
            </a:pPr>
            <a:r>
              <a:rPr lang="en-US" sz="1000" b="0" i="0" u="none" strike="noStrike" cap="none">
                <a:solidFill>
                  <a:srgbClr val="F2F2F2"/>
                </a:solidFill>
                <a:latin typeface="Calibri"/>
                <a:ea typeface="Calibri"/>
                <a:cs typeface="Calibri"/>
                <a:sym typeface="Calibri"/>
              </a:rPr>
              <a:t>Collector</a:t>
            </a:r>
          </a:p>
        </p:txBody>
      </p:sp>
      <p:sp>
        <p:nvSpPr>
          <p:cNvPr id="432" name="Shape 432"/>
          <p:cNvSpPr/>
          <p:nvPr/>
        </p:nvSpPr>
        <p:spPr>
          <a:xfrm>
            <a:off x="2236518" y="3412351"/>
            <a:ext cx="784488" cy="21379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spcBef>
                <a:spcPts val="0"/>
              </a:spcBef>
              <a:buSzPct val="25000"/>
              <a:buNone/>
            </a:pPr>
            <a:r>
              <a:rPr lang="en-US" sz="1000" b="0" i="0" u="none" strike="noStrike" cap="none">
                <a:solidFill>
                  <a:srgbClr val="F2F2F2"/>
                </a:solidFill>
                <a:latin typeface="Calibri"/>
                <a:ea typeface="Calibri"/>
                <a:cs typeface="Calibri"/>
                <a:sym typeface="Calibri"/>
              </a:rPr>
              <a:t>App Log </a:t>
            </a:r>
          </a:p>
        </p:txBody>
      </p:sp>
      <p:sp>
        <p:nvSpPr>
          <p:cNvPr id="433" name="Shape 433"/>
          <p:cNvSpPr/>
          <p:nvPr/>
        </p:nvSpPr>
        <p:spPr>
          <a:xfrm>
            <a:off x="3535173" y="1452008"/>
            <a:ext cx="630439" cy="230832"/>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900" b="0" i="0" u="none" strike="noStrike" cap="none">
                <a:solidFill>
                  <a:srgbClr val="3F3F3F"/>
                </a:solidFill>
                <a:latin typeface="Calibri"/>
                <a:ea typeface="Calibri"/>
                <a:cs typeface="Calibri"/>
                <a:sym typeface="Calibri"/>
              </a:rPr>
              <a:t>ROUTING</a:t>
            </a:r>
          </a:p>
        </p:txBody>
      </p:sp>
      <p:sp>
        <p:nvSpPr>
          <p:cNvPr id="434" name="Shape 434"/>
          <p:cNvSpPr/>
          <p:nvPr/>
        </p:nvSpPr>
        <p:spPr>
          <a:xfrm>
            <a:off x="3137267" y="1776005"/>
            <a:ext cx="1034394" cy="230832"/>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900" b="0" i="0" u="none" strike="noStrike" cap="none">
                <a:solidFill>
                  <a:srgbClr val="3F3F3F"/>
                </a:solidFill>
                <a:latin typeface="Calibri"/>
                <a:ea typeface="Calibri"/>
                <a:cs typeface="Calibri"/>
                <a:sym typeface="Calibri"/>
              </a:rPr>
              <a:t>AUTHENTICATION</a:t>
            </a:r>
          </a:p>
        </p:txBody>
      </p:sp>
      <p:sp>
        <p:nvSpPr>
          <p:cNvPr id="435" name="Shape 435"/>
          <p:cNvSpPr/>
          <p:nvPr/>
        </p:nvSpPr>
        <p:spPr>
          <a:xfrm>
            <a:off x="3297635" y="2038350"/>
            <a:ext cx="867976" cy="230832"/>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900" b="0" i="0" u="none" strike="noStrike" cap="none">
                <a:solidFill>
                  <a:srgbClr val="3F3F3F"/>
                </a:solidFill>
                <a:latin typeface="Calibri"/>
                <a:ea typeface="Calibri"/>
                <a:cs typeface="Calibri"/>
                <a:sym typeface="Calibri"/>
              </a:rPr>
              <a:t>APP LIFECYCLE</a:t>
            </a:r>
          </a:p>
        </p:txBody>
      </p:sp>
      <p:sp>
        <p:nvSpPr>
          <p:cNvPr id="436" name="Shape 436"/>
          <p:cNvSpPr/>
          <p:nvPr/>
        </p:nvSpPr>
        <p:spPr>
          <a:xfrm>
            <a:off x="3318850" y="2659617"/>
            <a:ext cx="846763" cy="369332"/>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900" b="0" i="0" u="none" strike="noStrike" cap="none">
                <a:solidFill>
                  <a:srgbClr val="3F3F3F"/>
                </a:solidFill>
                <a:latin typeface="Calibri"/>
                <a:ea typeface="Calibri"/>
                <a:cs typeface="Calibri"/>
                <a:sym typeface="Calibri"/>
              </a:rPr>
              <a:t>APP STORAGE</a:t>
            </a:r>
          </a:p>
          <a:p>
            <a:pPr marL="0" marR="0" lvl="0" indent="0" algn="r" rtl="0">
              <a:spcBef>
                <a:spcPts val="0"/>
              </a:spcBef>
              <a:buSzPct val="25000"/>
              <a:buNone/>
            </a:pPr>
            <a:r>
              <a:rPr lang="en-US" sz="900" b="0" i="0" u="none" strike="noStrike" cap="none">
                <a:solidFill>
                  <a:srgbClr val="3F3F3F"/>
                </a:solidFill>
                <a:latin typeface="Calibri"/>
                <a:ea typeface="Calibri"/>
                <a:cs typeface="Calibri"/>
                <a:sym typeface="Calibri"/>
              </a:rPr>
              <a:t>&amp; EXECUTION</a:t>
            </a:r>
          </a:p>
        </p:txBody>
      </p:sp>
      <p:sp>
        <p:nvSpPr>
          <p:cNvPr id="437" name="Shape 437"/>
          <p:cNvSpPr/>
          <p:nvPr/>
        </p:nvSpPr>
        <p:spPr>
          <a:xfrm>
            <a:off x="3403866" y="2340917"/>
            <a:ext cx="761747" cy="230832"/>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900" b="0" i="0" u="none" strike="noStrike" cap="none">
                <a:solidFill>
                  <a:srgbClr val="3F3F3F"/>
                </a:solidFill>
                <a:latin typeface="Calibri"/>
                <a:ea typeface="Calibri"/>
                <a:cs typeface="Calibri"/>
                <a:sym typeface="Calibri"/>
              </a:rPr>
              <a:t>MESSAGING</a:t>
            </a:r>
          </a:p>
        </p:txBody>
      </p:sp>
      <p:sp>
        <p:nvSpPr>
          <p:cNvPr id="438" name="Shape 438"/>
          <p:cNvSpPr/>
          <p:nvPr/>
        </p:nvSpPr>
        <p:spPr>
          <a:xfrm>
            <a:off x="2985482" y="3379703"/>
            <a:ext cx="1180131" cy="230832"/>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900" b="0" i="0" u="none" strike="noStrike" cap="none">
                <a:solidFill>
                  <a:srgbClr val="3F3F3F"/>
                </a:solidFill>
                <a:latin typeface="Calibri"/>
                <a:ea typeface="Calibri"/>
                <a:cs typeface="Calibri"/>
                <a:sym typeface="Calibri"/>
              </a:rPr>
              <a:t>METRICS &amp; LOGGING</a:t>
            </a:r>
          </a:p>
        </p:txBody>
      </p:sp>
      <p:sp>
        <p:nvSpPr>
          <p:cNvPr id="448" name="Shape 448"/>
          <p:cNvSpPr/>
          <p:nvPr/>
        </p:nvSpPr>
        <p:spPr>
          <a:xfrm>
            <a:off x="265193" y="3959594"/>
            <a:ext cx="4230606" cy="316055"/>
          </a:xfrm>
          <a:prstGeom prst="roundRect">
            <a:avLst>
              <a:gd name="adj" fmla="val 8346"/>
            </a:avLst>
          </a:prstGeom>
          <a:solidFill>
            <a:schemeClr val="accent4"/>
          </a:solidFill>
          <a:ln>
            <a:noFill/>
          </a:ln>
        </p:spPr>
        <p:txBody>
          <a:bodyPr lIns="91425" tIns="45700" rIns="91425" bIns="45700" anchor="ctr" anchorCtr="0">
            <a:noAutofit/>
          </a:bodyPr>
          <a:lstStyle/>
          <a:p>
            <a:pPr marL="0" marR="0" lvl="0" indent="0" algn="ctr" rtl="0">
              <a:spcBef>
                <a:spcPts val="0"/>
              </a:spcBef>
              <a:buSzPct val="25000"/>
              <a:buNone/>
            </a:pPr>
            <a:r>
              <a:rPr lang="en-US" sz="1200" b="1" i="0" u="none" strike="noStrike" cap="none" dirty="0">
                <a:solidFill>
                  <a:srgbClr val="FFFFFF"/>
                </a:solidFill>
                <a:latin typeface="Arial"/>
                <a:ea typeface="Arial"/>
                <a:cs typeface="Arial"/>
                <a:sym typeface="Arial"/>
              </a:rPr>
              <a:t>Pivotal CF </a:t>
            </a:r>
            <a:r>
              <a:rPr lang="en-US" sz="1200" b="1" i="0" u="none" strike="noStrike" cap="none" dirty="0" smtClean="0">
                <a:solidFill>
                  <a:srgbClr val="FFFFFF"/>
                </a:solidFill>
                <a:latin typeface="Arial"/>
                <a:ea typeface="Arial"/>
                <a:cs typeface="Arial"/>
                <a:sym typeface="Arial"/>
              </a:rPr>
              <a:t>Ops Manager / BOSH</a:t>
            </a:r>
            <a:endParaRPr lang="en-US" sz="1200" b="1" i="0" u="none" strike="noStrike" cap="none" dirty="0">
              <a:solidFill>
                <a:srgbClr val="FFFFFF"/>
              </a:solidFill>
              <a:latin typeface="Arial"/>
              <a:ea typeface="Arial"/>
              <a:cs typeface="Arial"/>
              <a:sym typeface="Arial"/>
            </a:endParaRPr>
          </a:p>
        </p:txBody>
      </p:sp>
      <p:sp>
        <p:nvSpPr>
          <p:cNvPr id="449" name="Shape 449"/>
          <p:cNvSpPr/>
          <p:nvPr/>
        </p:nvSpPr>
        <p:spPr>
          <a:xfrm rot="-2700000">
            <a:off x="3609416" y="4076988"/>
            <a:ext cx="270000" cy="98296"/>
          </a:xfrm>
          <a:custGeom>
            <a:avLst/>
            <a:gdLst/>
            <a:ahLst/>
            <a:cxnLst/>
            <a:rect l="0" t="0" r="0" b="0"/>
            <a:pathLst>
              <a:path w="120000" h="120000" extrusionOk="0">
                <a:moveTo>
                  <a:pt x="18701" y="0"/>
                </a:moveTo>
                <a:cubicBezTo>
                  <a:pt x="27010" y="0"/>
                  <a:pt x="34235" y="12740"/>
                  <a:pt x="37662" y="31892"/>
                </a:cubicBezTo>
                <a:lnTo>
                  <a:pt x="82337" y="31892"/>
                </a:lnTo>
                <a:cubicBezTo>
                  <a:pt x="85765" y="12740"/>
                  <a:pt x="92989" y="0"/>
                  <a:pt x="101298" y="0"/>
                </a:cubicBezTo>
                <a:cubicBezTo>
                  <a:pt x="109439" y="0"/>
                  <a:pt x="116540" y="12234"/>
                  <a:pt x="120000" y="30839"/>
                </a:cubicBezTo>
                <a:lnTo>
                  <a:pt x="101879" y="30839"/>
                </a:lnTo>
                <a:lnTo>
                  <a:pt x="96571" y="60000"/>
                </a:lnTo>
                <a:lnTo>
                  <a:pt x="101879" y="89160"/>
                </a:lnTo>
                <a:lnTo>
                  <a:pt x="120000" y="89160"/>
                </a:lnTo>
                <a:cubicBezTo>
                  <a:pt x="116540" y="107765"/>
                  <a:pt x="109439" y="120000"/>
                  <a:pt x="101298" y="120000"/>
                </a:cubicBezTo>
                <a:cubicBezTo>
                  <a:pt x="92989" y="120000"/>
                  <a:pt x="85765" y="107259"/>
                  <a:pt x="82337" y="88107"/>
                </a:cubicBezTo>
                <a:lnTo>
                  <a:pt x="37662" y="88107"/>
                </a:lnTo>
                <a:cubicBezTo>
                  <a:pt x="34235" y="107259"/>
                  <a:pt x="27010" y="120000"/>
                  <a:pt x="18701" y="120000"/>
                </a:cubicBezTo>
                <a:cubicBezTo>
                  <a:pt x="10560" y="120000"/>
                  <a:pt x="3459" y="107765"/>
                  <a:pt x="0" y="89160"/>
                </a:cubicBezTo>
                <a:lnTo>
                  <a:pt x="18120" y="89160"/>
                </a:lnTo>
                <a:lnTo>
                  <a:pt x="23428" y="60000"/>
                </a:lnTo>
                <a:lnTo>
                  <a:pt x="18120" y="30839"/>
                </a:lnTo>
                <a:lnTo>
                  <a:pt x="0" y="30839"/>
                </a:lnTo>
                <a:cubicBezTo>
                  <a:pt x="3459" y="12234"/>
                  <a:pt x="10560" y="0"/>
                  <a:pt x="18701"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200" b="0" i="0" u="none" strike="noStrike" cap="none">
              <a:solidFill>
                <a:srgbClr val="FFFFFF"/>
              </a:solidFill>
              <a:latin typeface="Arial"/>
              <a:ea typeface="Arial"/>
              <a:cs typeface="Arial"/>
              <a:sym typeface="Arial"/>
            </a:endParaRPr>
          </a:p>
        </p:txBody>
      </p:sp>
      <p:sp>
        <p:nvSpPr>
          <p:cNvPr id="450" name="Shape 450"/>
          <p:cNvSpPr/>
          <p:nvPr/>
        </p:nvSpPr>
        <p:spPr>
          <a:xfrm>
            <a:off x="1430038" y="2084142"/>
            <a:ext cx="703561" cy="185040"/>
          </a:xfrm>
          <a:prstGeom prst="roundRect">
            <a:avLst>
              <a:gd name="adj" fmla="val 9038"/>
            </a:avLst>
          </a:prstGeom>
          <a:solidFill>
            <a:srgbClr val="33928A"/>
          </a:solidFill>
          <a:ln>
            <a:noFill/>
          </a:ln>
        </p:spPr>
        <p:txBody>
          <a:bodyPr lIns="91425" tIns="0" rIns="91425" bIns="0" anchor="ctr" anchorCtr="0">
            <a:noAutofit/>
          </a:bodyPr>
          <a:lstStyle/>
          <a:p>
            <a:pPr marL="0" marR="0" lvl="0" indent="0" algn="l" rtl="0">
              <a:spcBef>
                <a:spcPts val="0"/>
              </a:spcBef>
              <a:buSzPct val="25000"/>
              <a:buNone/>
            </a:pPr>
            <a:r>
              <a:rPr lang="en-US" sz="1000" b="0" i="0" u="none" strike="noStrike" cap="none" dirty="0" err="1" smtClean="0">
                <a:solidFill>
                  <a:srgbClr val="F2F2F2"/>
                </a:solidFill>
                <a:latin typeface="Calibri"/>
                <a:ea typeface="Calibri"/>
                <a:cs typeface="Calibri"/>
                <a:sym typeface="Calibri"/>
              </a:rPr>
              <a:t>etcd</a:t>
            </a:r>
            <a:endParaRPr lang="en-US" sz="1000" b="0" i="0" u="none" strike="noStrike" cap="none" dirty="0">
              <a:solidFill>
                <a:srgbClr val="F2F2F2"/>
              </a:solidFill>
              <a:latin typeface="Calibri"/>
              <a:ea typeface="Calibri"/>
              <a:cs typeface="Calibri"/>
              <a:sym typeface="Calibri"/>
            </a:endParaRPr>
          </a:p>
        </p:txBody>
      </p:sp>
      <p:sp>
        <p:nvSpPr>
          <p:cNvPr id="451" name="Shape 451"/>
          <p:cNvSpPr/>
          <p:nvPr/>
        </p:nvSpPr>
        <p:spPr>
          <a:xfrm>
            <a:off x="2177911" y="2076925"/>
            <a:ext cx="861588" cy="182806"/>
          </a:xfrm>
          <a:prstGeom prst="roundRect">
            <a:avLst>
              <a:gd name="adj" fmla="val 9038"/>
            </a:avLst>
          </a:prstGeom>
          <a:solidFill>
            <a:srgbClr val="33928A"/>
          </a:solidFill>
          <a:ln>
            <a:noFill/>
          </a:ln>
        </p:spPr>
        <p:txBody>
          <a:bodyPr lIns="91425" tIns="0" rIns="91425" bIns="0" anchor="ctr" anchorCtr="0">
            <a:noAutofit/>
          </a:bodyPr>
          <a:lstStyle/>
          <a:p>
            <a:pPr marL="0" marR="0" lvl="0" indent="0" algn="l" rtl="0">
              <a:spcBef>
                <a:spcPts val="0"/>
              </a:spcBef>
              <a:buSzPct val="25000"/>
              <a:buNone/>
            </a:pPr>
            <a:r>
              <a:rPr lang="en-US" sz="1000" b="0" i="0" u="none" strike="noStrike" cap="none" dirty="0" smtClean="0">
                <a:solidFill>
                  <a:srgbClr val="F2F2F2"/>
                </a:solidFill>
                <a:latin typeface="Calibri"/>
                <a:ea typeface="Calibri"/>
                <a:cs typeface="Calibri"/>
                <a:sym typeface="Calibri"/>
              </a:rPr>
              <a:t>Auctioneer</a:t>
            </a:r>
            <a:endParaRPr lang="en-US" sz="1000" b="0" i="0" u="none" strike="noStrike" cap="none" dirty="0">
              <a:solidFill>
                <a:srgbClr val="F2F2F2"/>
              </a:solidFill>
              <a:latin typeface="Calibri"/>
              <a:ea typeface="Calibri"/>
              <a:cs typeface="Calibri"/>
              <a:sym typeface="Calibri"/>
            </a:endParaRPr>
          </a:p>
        </p:txBody>
      </p:sp>
      <p:sp>
        <p:nvSpPr>
          <p:cNvPr id="452" name="Shape 452"/>
          <p:cNvSpPr/>
          <p:nvPr/>
        </p:nvSpPr>
        <p:spPr>
          <a:xfrm>
            <a:off x="1981200" y="2114550"/>
            <a:ext cx="134438" cy="140217"/>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59" name="Shape 1102"/>
          <p:cNvSpPr txBox="1"/>
          <p:nvPr/>
        </p:nvSpPr>
        <p:spPr>
          <a:xfrm>
            <a:off x="5405050" y="1155739"/>
            <a:ext cx="3385576" cy="3007756"/>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Turnkey, Fully automated Cloud Native Platform</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Scalable runtime environment, extensible to modern framework and languages</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Instant scalable with updates and upgrades with no downtime</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Deploy, scale and manage applications with services</a:t>
            </a:r>
          </a:p>
          <a:p>
            <a:pPr marL="285750" marR="0" lvl="0" indent="-285750" algn="l" rtl="0">
              <a:lnSpc>
                <a:spcPct val="100000"/>
              </a:lnSpc>
              <a:spcBef>
                <a:spcPts val="1200"/>
              </a:spcBef>
              <a:spcAft>
                <a:spcPts val="0"/>
              </a:spcAft>
              <a:buFont typeface="Arial"/>
              <a:buChar char="•"/>
            </a:pPr>
            <a:endParaRPr lang="en-US" dirty="0">
              <a:solidFill>
                <a:schemeClr val="bg1"/>
              </a:solidFill>
              <a:latin typeface="Open Sans"/>
              <a:ea typeface="Open Sans"/>
              <a:cs typeface="Open Sans"/>
              <a:sym typeface="Open Sans"/>
            </a:endParaRPr>
          </a:p>
        </p:txBody>
      </p:sp>
      <p:sp>
        <p:nvSpPr>
          <p:cNvPr id="60" name="Shape 452"/>
          <p:cNvSpPr/>
          <p:nvPr/>
        </p:nvSpPr>
        <p:spPr>
          <a:xfrm>
            <a:off x="2505703" y="3028949"/>
            <a:ext cx="226893" cy="231625"/>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28999400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329181" y="1541559"/>
            <a:ext cx="1303645"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z="2800" dirty="0" smtClean="0">
                <a:solidFill>
                  <a:schemeClr val="accent1"/>
                </a:solidFill>
              </a:rPr>
              <a:t>Deploying an Application</a:t>
            </a:r>
            <a:endParaRPr lang="en-US" sz="2800" dirty="0">
              <a:solidFill>
                <a:schemeClr val="accent1"/>
              </a:solidFill>
            </a:endParaRPr>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2877" y="1541559"/>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30706" y="1276349"/>
            <a:ext cx="5169845"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TextBox 5"/>
          <p:cNvSpPr txBox="1"/>
          <p:nvPr/>
        </p:nvSpPr>
        <p:spPr>
          <a:xfrm>
            <a:off x="238203" y="1581150"/>
            <a:ext cx="1745703" cy="830997"/>
          </a:xfrm>
          <a:prstGeom prst="rect">
            <a:avLst/>
          </a:prstGeom>
          <a:noFill/>
        </p:spPr>
        <p:txBody>
          <a:bodyPr wrap="square" lIns="0" tIns="0" rIns="0" bIns="0" rtlCol="0">
            <a:spAutoFit/>
          </a:bodyPr>
          <a:lstStyle/>
          <a:p>
            <a:pPr marL="342900" indent="-342900">
              <a:buFont typeface="+mj-ea"/>
              <a:buAutoNum type="circleNumDbPlain"/>
            </a:pPr>
            <a:r>
              <a:rPr lang="en-US" dirty="0" smtClean="0">
                <a:solidFill>
                  <a:schemeClr val="bg2"/>
                </a:solidFill>
              </a:rPr>
              <a:t>Upload app bits and metadata</a:t>
            </a:r>
          </a:p>
        </p:txBody>
      </p:sp>
      <p:sp>
        <p:nvSpPr>
          <p:cNvPr id="8" name="TextBox 7"/>
          <p:cNvSpPr txBox="1"/>
          <p:nvPr/>
        </p:nvSpPr>
        <p:spPr>
          <a:xfrm>
            <a:off x="2362200" y="1639050"/>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318310" y="2651435"/>
            <a:ext cx="3276600"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39" name="TextBox 38"/>
          <p:cNvSpPr txBox="1"/>
          <p:nvPr/>
        </p:nvSpPr>
        <p:spPr>
          <a:xfrm>
            <a:off x="238203" y="2454354"/>
            <a:ext cx="3039294" cy="1661993"/>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dirty="0" smtClean="0">
                <a:solidFill>
                  <a:schemeClr val="bg2"/>
                </a:solidFill>
              </a:rPr>
              <a:t>Create and bind services</a:t>
            </a:r>
          </a:p>
          <a:p>
            <a:pPr marL="342900" indent="-342900">
              <a:lnSpc>
                <a:spcPct val="150000"/>
              </a:lnSpc>
              <a:buFont typeface="+mj-ea"/>
              <a:buAutoNum type="circleNumDbPlain" startAt="2"/>
            </a:pPr>
            <a:r>
              <a:rPr lang="en-US" dirty="0" smtClean="0">
                <a:solidFill>
                  <a:schemeClr val="bg2"/>
                </a:solidFill>
              </a:rPr>
              <a:t>Stage application</a:t>
            </a:r>
          </a:p>
          <a:p>
            <a:pPr marL="342900" indent="-342900">
              <a:lnSpc>
                <a:spcPct val="150000"/>
              </a:lnSpc>
              <a:buFont typeface="+mj-ea"/>
              <a:buAutoNum type="circleNumDbPlain" startAt="2"/>
            </a:pPr>
            <a:r>
              <a:rPr lang="en-US" dirty="0" smtClean="0">
                <a:solidFill>
                  <a:schemeClr val="bg2"/>
                </a:solidFill>
              </a:rPr>
              <a:t>Deploy application</a:t>
            </a:r>
          </a:p>
          <a:p>
            <a:pPr marL="342900" indent="-342900">
              <a:lnSpc>
                <a:spcPct val="150000"/>
              </a:lnSpc>
              <a:buFont typeface="+mj-ea"/>
              <a:buAutoNum type="circleNumDbPlain" startAt="2"/>
            </a:pPr>
            <a:r>
              <a:rPr lang="en-US" dirty="0" smtClean="0">
                <a:solidFill>
                  <a:schemeClr val="bg2"/>
                </a:solidFill>
              </a:rPr>
              <a:t>Manage application health</a:t>
            </a:r>
          </a:p>
        </p:txBody>
      </p:sp>
      <p:sp>
        <p:nvSpPr>
          <p:cNvPr id="27" name="Oval 42"/>
          <p:cNvSpPr/>
          <p:nvPr/>
        </p:nvSpPr>
        <p:spPr>
          <a:xfrm>
            <a:off x="3841318" y="2175427"/>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a:spLocks noChangeArrowheads="1"/>
          </p:cNvSpPr>
          <p:nvPr/>
        </p:nvSpPr>
        <p:spPr bwMode="auto">
          <a:xfrm>
            <a:off x="4293642" y="1498378"/>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57147"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a:spLocks noChangeArrowheads="1"/>
          </p:cNvSpPr>
          <p:nvPr/>
        </p:nvSpPr>
        <p:spPr bwMode="auto">
          <a:xfrm>
            <a:off x="609599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5950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a:off x="6159505" y="1946827"/>
            <a:ext cx="698495" cy="459184"/>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3" idx="2"/>
          </p:cNvCxnSpPr>
          <p:nvPr/>
        </p:nvCxnSpPr>
        <p:spPr>
          <a:xfrm>
            <a:off x="5060343" y="1942104"/>
            <a:ext cx="65465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6" name="Right Arrow 55"/>
          <p:cNvSpPr/>
          <p:nvPr/>
        </p:nvSpPr>
        <p:spPr>
          <a:xfrm>
            <a:off x="6707141" y="2203546"/>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721768" y="2407725"/>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5181600" y="2185862"/>
            <a:ext cx="1533402"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7153397" y="2185862"/>
            <a:ext cx="1533402"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p:cNvGrpSpPr/>
          <p:nvPr/>
        </p:nvGrpSpPr>
        <p:grpSpPr>
          <a:xfrm>
            <a:off x="6595818" y="3520802"/>
            <a:ext cx="1099435" cy="781049"/>
            <a:chOff x="5412945" y="3105151"/>
            <a:chExt cx="1099435" cy="781049"/>
          </a:xfrm>
        </p:grpSpPr>
        <p:sp>
          <p:nvSpPr>
            <p:cNvPr id="83" name="Rounded Rectangle 82"/>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4"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6900618" y="3400152"/>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7205418" y="3279502"/>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7545598" y="3158852"/>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2572904" y="1898428"/>
            <a:ext cx="854721"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MD</a:t>
            </a:r>
          </a:p>
        </p:txBody>
      </p:sp>
      <p:sp>
        <p:nvSpPr>
          <p:cNvPr id="91" name="Diamond 87"/>
          <p:cNvSpPr/>
          <p:nvPr/>
        </p:nvSpPr>
        <p:spPr>
          <a:xfrm>
            <a:off x="2464594" y="195113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60852" y="1639479"/>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7731625" y="3512984"/>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sp>
        <p:nvSpPr>
          <p:cNvPr id="96" name="Teardrop 95"/>
          <p:cNvSpPr/>
          <p:nvPr/>
        </p:nvSpPr>
        <p:spPr>
          <a:xfrm rot="18900000">
            <a:off x="8373401" y="362304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ardrop 97"/>
          <p:cNvSpPr/>
          <p:nvPr/>
        </p:nvSpPr>
        <p:spPr>
          <a:xfrm rot="18900000">
            <a:off x="5603450" y="1699419"/>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620000" y="1489468"/>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52" name="Rounded Rectangle 51"/>
          <p:cNvSpPr/>
          <p:nvPr/>
        </p:nvSpPr>
        <p:spPr>
          <a:xfrm>
            <a:off x="4928383" y="2794989"/>
            <a:ext cx="3758415" cy="1570310"/>
          </a:xfrm>
          <a:prstGeom prst="roundRect">
            <a:avLst/>
          </a:prstGeom>
          <a:solidFill>
            <a:srgbClr val="008881">
              <a:alpha val="13000"/>
            </a:srgb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nchorCtr="1"/>
          <a:lstStyle/>
          <a:p>
            <a:pPr algn="ctr"/>
            <a:r>
              <a:rPr lang="en-US" sz="1600" dirty="0" smtClean="0"/>
              <a:t>Container Management - DIEGO</a:t>
            </a:r>
            <a:endParaRPr lang="en-US" sz="1600" dirty="0"/>
          </a:p>
        </p:txBody>
      </p:sp>
      <p:sp>
        <p:nvSpPr>
          <p:cNvPr id="54" name="Shape 1202"/>
          <p:cNvSpPr/>
          <p:nvPr/>
        </p:nvSpPr>
        <p:spPr>
          <a:xfrm>
            <a:off x="5311964" y="3496201"/>
            <a:ext cx="847541" cy="443700"/>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dirty="0" smtClean="0">
                <a:solidFill>
                  <a:schemeClr val="lt1"/>
                </a:solidFill>
              </a:rPr>
              <a:t>Brain</a:t>
            </a:r>
            <a:endParaRPr lang="en-US" sz="1200" b="1" dirty="0">
              <a:solidFill>
                <a:schemeClr val="lt1"/>
              </a:solidFill>
            </a:endParaRPr>
          </a:p>
        </p:txBody>
      </p:sp>
      <p:sp>
        <p:nvSpPr>
          <p:cNvPr id="58" name="Shape 1203"/>
          <p:cNvSpPr/>
          <p:nvPr/>
        </p:nvSpPr>
        <p:spPr>
          <a:xfrm>
            <a:off x="5348856" y="3604031"/>
            <a:ext cx="265199" cy="260999"/>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818066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5.55556E-7 3.24591E-6 C 0.10712 0.07744 0.21858 0.10799 0.30712 0.10058 C 0.39566 0.09318 0.2651 0.00339 0.31684 -0.06048 " pathEditMode="relative" rAng="0" ptsTypes="fsf">
                                      <p:cBhvr>
                                        <p:cTn id="14" dur="2000" fill="hold"/>
                                        <p:tgtEl>
                                          <p:spTgt spid="91"/>
                                        </p:tgtEl>
                                        <p:attrNameLst>
                                          <p:attrName>ppt_x</p:attrName>
                                          <p:attrName>ppt_y</p:attrName>
                                        </p:attrNameLst>
                                      </p:cBhvr>
                                      <p:rCtr x="19774" y="2376"/>
                                    </p:animMotion>
                                  </p:childTnLst>
                                </p:cTn>
                              </p:par>
                              <p:par>
                                <p:cTn id="15" presetID="0" presetClass="path" presetSubtype="0" accel="50000" decel="50000" fill="hold" grpId="0" nodeType="withEffect">
                                  <p:stCondLst>
                                    <p:cond delay="0"/>
                                  </p:stCondLst>
                                  <p:childTnLst>
                                    <p:animMotion origin="layout" path="M 0.00174 0.00124 C 0.05035 0.01882 0.22032 0.11937 0.29323 0.10889 C 0.36615 0.0984 0.40851 -0.0256 0.43889 -0.06107 " pathEditMode="relative" rAng="0" ptsTypes="aaa">
                                      <p:cBhvr>
                                        <p:cTn id="16" dur="2000" fill="hold"/>
                                        <p:tgtEl>
                                          <p:spTgt spid="13"/>
                                        </p:tgtEl>
                                        <p:attrNameLst>
                                          <p:attrName>ppt_x</p:attrName>
                                          <p:attrName>ppt_y</p:attrName>
                                        </p:attrNameLst>
                                      </p:cBhvr>
                                      <p:rCtr x="21858" y="2776"/>
                                    </p:animMotion>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9">
                                            <p:txEl>
                                              <p:pRg st="0" end="0"/>
                                            </p:txEl>
                                          </p:spTgt>
                                        </p:tgtEl>
                                        <p:attrNameLst>
                                          <p:attrName>style.visibility</p:attrName>
                                        </p:attrNameLst>
                                      </p:cBhvr>
                                      <p:to>
                                        <p:strVal val="visible"/>
                                      </p:to>
                                    </p:set>
                                    <p:animEffect transition="in" filter="dissolve">
                                      <p:cBhvr>
                                        <p:cTn id="21" dur="500"/>
                                        <p:tgtEl>
                                          <p:spTgt spid="39">
                                            <p:txEl>
                                              <p:pRg st="0" end="0"/>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wipe(left)">
                                      <p:cBhvr>
                                        <p:cTn id="24" dur="500"/>
                                        <p:tgtEl>
                                          <p:spTgt spid="56"/>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right)">
                                      <p:cBhvr>
                                        <p:cTn id="28" dur="500"/>
                                        <p:tgtEl>
                                          <p:spTgt spid="57"/>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97"/>
                                        </p:tgtEl>
                                        <p:attrNameLst>
                                          <p:attrName>style.visibility</p:attrName>
                                        </p:attrNameLst>
                                      </p:cBhvr>
                                      <p:to>
                                        <p:strVal val="visible"/>
                                      </p:to>
                                    </p:set>
                                    <p:animEffect transition="in" filter="fade">
                                      <p:cBhvr>
                                        <p:cTn id="32" dur="500"/>
                                        <p:tgtEl>
                                          <p:spTgt spid="9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9">
                                            <p:txEl>
                                              <p:pRg st="1" end="1"/>
                                            </p:txEl>
                                          </p:spTgt>
                                        </p:tgtEl>
                                        <p:attrNameLst>
                                          <p:attrName>style.visibility</p:attrName>
                                        </p:attrNameLst>
                                      </p:cBhvr>
                                      <p:to>
                                        <p:strVal val="visible"/>
                                      </p:to>
                                    </p:set>
                                    <p:animEffect transition="in" filter="dissolve">
                                      <p:cBhvr>
                                        <p:cTn id="37" dur="500"/>
                                        <p:tgtEl>
                                          <p:spTgt spid="39">
                                            <p:txEl>
                                              <p:pRg st="1" end="1"/>
                                            </p:txEl>
                                          </p:spTgt>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92"/>
                                        </p:tgtEl>
                                        <p:attrNameLst>
                                          <p:attrName>style.visibility</p:attrName>
                                        </p:attrNameLst>
                                      </p:cBhvr>
                                      <p:to>
                                        <p:strVal val="visible"/>
                                      </p:to>
                                    </p:set>
                                  </p:childTnLst>
                                </p:cTn>
                              </p:par>
                              <p:par>
                                <p:cTn id="40" presetID="37" presetClass="path" presetSubtype="0" accel="50000" decel="50000" fill="hold" grpId="1" nodeType="withEffect">
                                  <p:stCondLst>
                                    <p:cond delay="0"/>
                                  </p:stCondLst>
                                  <p:childTnLst>
                                    <p:animMotion origin="layout" path="M 3.57825E-6 -1.5921E-6 C 3.57825E-6 0.00031 -0.12958 0.26998 -0.11604 0.34835 C -0.10249 0.42703 0.26871 0.28016 0.24266 0.37797 " pathEditMode="relative" rAng="0" ptsTypes="fsf">
                                      <p:cBhvr>
                                        <p:cTn id="41" dur="2000" fill="hold"/>
                                        <p:tgtEl>
                                          <p:spTgt spid="92"/>
                                        </p:tgtEl>
                                        <p:attrNameLst>
                                          <p:attrName>ppt_x</p:attrName>
                                          <p:attrName>ppt_y</p:attrName>
                                        </p:attrNameLst>
                                      </p:cBhvr>
                                      <p:rCtr x="6948" y="21351"/>
                                    </p:animMotion>
                                  </p:childTnLst>
                                </p:cTn>
                              </p:par>
                            </p:childTnLst>
                          </p:cTn>
                        </p:par>
                        <p:par>
                          <p:cTn id="42" fill="hold">
                            <p:stCondLst>
                              <p:cond delay="2000"/>
                            </p:stCondLst>
                            <p:childTnLst>
                              <p:par>
                                <p:cTn id="43" presetID="22" presetClass="entr" presetSubtype="8" fill="hold" nodeType="afterEffect">
                                  <p:stCondLst>
                                    <p:cond delay="0"/>
                                  </p:stCondLst>
                                  <p:childTnLst>
                                    <p:set>
                                      <p:cBhvr>
                                        <p:cTn id="44" dur="1" fill="hold">
                                          <p:stCondLst>
                                            <p:cond delay="0"/>
                                          </p:stCondLst>
                                        </p:cTn>
                                        <p:tgtEl>
                                          <p:spTgt spid="95"/>
                                        </p:tgtEl>
                                        <p:attrNameLst>
                                          <p:attrName>style.visibility</p:attrName>
                                        </p:attrNameLst>
                                      </p:cBhvr>
                                      <p:to>
                                        <p:strVal val="visible"/>
                                      </p:to>
                                    </p:set>
                                    <p:animEffect transition="in" filter="wipe(left)">
                                      <p:cBhvr>
                                        <p:cTn id="45" dur="500"/>
                                        <p:tgtEl>
                                          <p:spTgt spid="95"/>
                                        </p:tgtEl>
                                      </p:cBhvr>
                                    </p:animEffect>
                                  </p:childTnLst>
                                </p:cTn>
                              </p:par>
                            </p:childTnLst>
                          </p:cTn>
                        </p:par>
                        <p:par>
                          <p:cTn id="46" fill="hold">
                            <p:stCondLst>
                              <p:cond delay="2500"/>
                            </p:stCondLst>
                            <p:childTnLst>
                              <p:par>
                                <p:cTn id="47" presetID="1" presetClass="entr" presetSubtype="0" fill="hold" grpId="0" nodeType="afterEffect">
                                  <p:stCondLst>
                                    <p:cond delay="0"/>
                                  </p:stCondLst>
                                  <p:childTnLst>
                                    <p:set>
                                      <p:cBhvr>
                                        <p:cTn id="48" dur="1" fill="hold">
                                          <p:stCondLst>
                                            <p:cond delay="0"/>
                                          </p:stCondLst>
                                        </p:cTn>
                                        <p:tgtEl>
                                          <p:spTgt spid="96"/>
                                        </p:tgtEl>
                                        <p:attrNameLst>
                                          <p:attrName>style.visibility</p:attrName>
                                        </p:attrNameLst>
                                      </p:cBhvr>
                                      <p:to>
                                        <p:strVal val="visible"/>
                                      </p:to>
                                    </p:set>
                                  </p:childTnLst>
                                </p:cTn>
                              </p:par>
                            </p:childTnLst>
                          </p:cTn>
                        </p:par>
                        <p:par>
                          <p:cTn id="49" fill="hold">
                            <p:stCondLst>
                              <p:cond delay="2500"/>
                            </p:stCondLst>
                            <p:childTnLst>
                              <p:par>
                                <p:cTn id="50" presetID="37" presetClass="path" presetSubtype="0" accel="50000" decel="50000" fill="hold" grpId="1" nodeType="afterEffect">
                                  <p:stCondLst>
                                    <p:cond delay="0"/>
                                  </p:stCondLst>
                                  <p:childTnLst>
                                    <p:animMotion origin="layout" path="M -3.51398E-6 -3.91546E-6 C 0.00035 -0.03548 0.01338 -0.15149 0.00174 -0.2132 C -0.0099 -0.27491 -0.28747 -0.34248 -0.30224 -0.37519 " pathEditMode="relative" rAng="0" ptsTypes="fsf">
                                      <p:cBhvr>
                                        <p:cTn id="51" dur="2000" fill="hold"/>
                                        <p:tgtEl>
                                          <p:spTgt spid="96"/>
                                        </p:tgtEl>
                                        <p:attrNameLst>
                                          <p:attrName>ppt_x</p:attrName>
                                          <p:attrName>ppt_y</p:attrName>
                                        </p:attrNameLst>
                                      </p:cBhvr>
                                      <p:rCtr x="-14452" y="-18760"/>
                                    </p:animMotion>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39">
                                            <p:txEl>
                                              <p:pRg st="2" end="2"/>
                                            </p:txEl>
                                          </p:spTgt>
                                        </p:tgtEl>
                                        <p:attrNameLst>
                                          <p:attrName>style.visibility</p:attrName>
                                        </p:attrNameLst>
                                      </p:cBhvr>
                                      <p:to>
                                        <p:strVal val="visible"/>
                                      </p:to>
                                    </p:set>
                                    <p:animEffect transition="in" filter="dissolve">
                                      <p:cBhvr>
                                        <p:cTn id="56" dur="500"/>
                                        <p:tgtEl>
                                          <p:spTgt spid="39">
                                            <p:txEl>
                                              <p:pRg st="2" end="2"/>
                                            </p:txEl>
                                          </p:spTgt>
                                        </p:tgtEl>
                                      </p:cBhvr>
                                    </p:animEffect>
                                  </p:childTnLst>
                                </p:cTn>
                              </p:par>
                              <p:par>
                                <p:cTn id="57" presetID="1" presetClass="entr" presetSubtype="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childTnLst>
                                </p:cTn>
                              </p:par>
                              <p:par>
                                <p:cTn id="59" presetID="50" presetClass="path" presetSubtype="0" accel="50000" decel="50000" fill="hold" grpId="1" nodeType="withEffect">
                                  <p:stCondLst>
                                    <p:cond delay="0"/>
                                  </p:stCondLst>
                                  <p:childTnLst>
                                    <p:animMotion origin="layout" path="M -4.25569E-6 -3.80747E-6 C -4.25569E-6 0.00031 -0.10126 0.21414 -0.12732 0.32151 C -0.15337 0.42888 0.16172 0.34928 0.18256 0.39093 " pathEditMode="relative" rAng="0" ptsTypes="fsf">
                                      <p:cBhvr>
                                        <p:cTn id="60" dur="2000" fill="hold"/>
                                        <p:tgtEl>
                                          <p:spTgt spid="98"/>
                                        </p:tgtEl>
                                        <p:attrNameLst>
                                          <p:attrName>ppt_x</p:attrName>
                                          <p:attrName>ppt_y</p:attrName>
                                        </p:attrNameLst>
                                      </p:cBhvr>
                                      <p:rCtr x="1459" y="21444"/>
                                    </p:animMotion>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39">
                                            <p:txEl>
                                              <p:pRg st="3" end="3"/>
                                            </p:txEl>
                                          </p:spTgt>
                                        </p:tgtEl>
                                        <p:attrNameLst>
                                          <p:attrName>style.visibility</p:attrName>
                                        </p:attrNameLst>
                                      </p:cBhvr>
                                      <p:to>
                                        <p:strVal val="visible"/>
                                      </p:to>
                                    </p:set>
                                    <p:animEffect transition="in" filter="dissolve">
                                      <p:cBhvr>
                                        <p:cTn id="65" dur="500"/>
                                        <p:tgtEl>
                                          <p:spTgt spid="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39" grpId="0" uiExpand="1" build="p"/>
      <p:bldP spid="56" grpId="0" uiExpand="1" animBg="1"/>
      <p:bldP spid="57" grpId="0" uiExpand="1" animBg="1"/>
      <p:bldP spid="13" grpId="0"/>
      <p:bldP spid="91" grpId="0" animBg="1"/>
      <p:bldP spid="92" grpId="0" uiExpand="1" animBg="1"/>
      <p:bldP spid="92" grpId="1" uiExpand="1" animBg="1"/>
      <p:bldP spid="96" grpId="0" animBg="1"/>
      <p:bldP spid="96" grpId="1" animBg="1"/>
      <p:bldP spid="98" grpId="0" animBg="1"/>
      <p:bldP spid="98" grpId="1" animBg="1"/>
      <p:bldP spid="97" grpId="0" uiExpan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1"/>
                </a:solidFill>
              </a:rPr>
              <a:t>Creating and binding services</a:t>
            </a:r>
            <a:endParaRPr lang="en-US" dirty="0">
              <a:solidFill>
                <a:schemeClr val="accent1"/>
              </a:solidFill>
            </a:endParaRPr>
          </a:p>
        </p:txBody>
      </p:sp>
      <p:sp>
        <p:nvSpPr>
          <p:cNvPr id="8" name="Rounded Rectangle 7"/>
          <p:cNvSpPr/>
          <p:nvPr/>
        </p:nvSpPr>
        <p:spPr>
          <a:xfrm>
            <a:off x="1981200" y="1276349"/>
            <a:ext cx="5169845"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9" name="Rounded Rectangle 8"/>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10" name="Rectangle 9"/>
          <p:cNvSpPr/>
          <p:nvPr/>
        </p:nvSpPr>
        <p:spPr>
          <a:xfrm>
            <a:off x="5340612" y="3598982"/>
            <a:ext cx="1696681" cy="646331"/>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Platform</a:t>
            </a:r>
          </a:p>
          <a:p>
            <a:pPr algn="r" fontAlgn="auto">
              <a:spcBef>
                <a:spcPts val="0"/>
              </a:spcBef>
              <a:spcAft>
                <a:spcPts val="0"/>
              </a:spcAft>
            </a:pPr>
            <a:r>
              <a:rPr lang="en-US" dirty="0" smtClean="0">
                <a:solidFill>
                  <a:prstClr val="black"/>
                </a:solidFill>
                <a:latin typeface="Calibri"/>
              </a:rPr>
              <a:t>Runtime </a:t>
            </a:r>
            <a:endParaRPr lang="en-US" dirty="0">
              <a:solidFill>
                <a:prstClr val="black"/>
              </a:solidFill>
              <a:latin typeface="Calibri"/>
            </a:endParaRPr>
          </a:p>
        </p:txBody>
      </p:sp>
      <p:sp>
        <p:nvSpPr>
          <p:cNvPr id="11"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2831917" y="1437660"/>
            <a:ext cx="2590799" cy="443726"/>
            <a:chOff x="3448049" y="1498378"/>
            <a:chExt cx="2590799" cy="443726"/>
          </a:xfrm>
        </p:grpSpPr>
        <p:sp>
          <p:nvSpPr>
            <p:cNvPr id="13" name="Rounded Rectangle 12"/>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4"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p:cNvSpPr txBox="1"/>
          <p:nvPr/>
        </p:nvSpPr>
        <p:spPr>
          <a:xfrm>
            <a:off x="4370266"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16" name="Right Arrow 15"/>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23" name="Right Arrow 2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24" name="Right Arrow 2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25" name="Right Arrow 2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26" name="Right Arrow 2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27" name="Right Arrow 2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28" name="Rounded Rectangle 27"/>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29" name="Rounded Rectangle 28"/>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32"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Arrow 35"/>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72503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left)">
                                      <p:cBhvr>
                                        <p:cTn id="16" dur="500"/>
                                        <p:tgtEl>
                                          <p:spTgt spid="22"/>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right)">
                                      <p:cBhvr>
                                        <p:cTn id="20" dur="500"/>
                                        <p:tgtEl>
                                          <p:spTgt spid="20"/>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right)">
                                      <p:cBhvr>
                                        <p:cTn id="24" dur="500"/>
                                        <p:tgtEl>
                                          <p:spTgt spid="16"/>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right)">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500"/>
                                        <p:tgtEl>
                                          <p:spTgt spid="26"/>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left)">
                                      <p:cBhvr>
                                        <p:cTn id="42" dur="500"/>
                                        <p:tgtEl>
                                          <p:spTgt spid="27"/>
                                        </p:tgtEl>
                                      </p:cBhvr>
                                    </p:animEffect>
                                  </p:childTnLst>
                                </p:cTn>
                              </p:par>
                            </p:childTnLst>
                          </p:cTn>
                        </p:par>
                        <p:par>
                          <p:cTn id="43" fill="hold">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right)">
                                      <p:cBhvr>
                                        <p:cTn id="46" dur="500"/>
                                        <p:tgtEl>
                                          <p:spTgt spid="21"/>
                                        </p:tgtEl>
                                      </p:cBhvr>
                                    </p:animEffect>
                                  </p:childTnLst>
                                </p:cTn>
                              </p:par>
                            </p:childTnLst>
                          </p:cTn>
                        </p:par>
                        <p:par>
                          <p:cTn id="47" fill="hold">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right)">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down)">
                                      <p:cBhvr>
                                        <p:cTn id="55" dur="500"/>
                                        <p:tgtEl>
                                          <p:spTgt spid="36"/>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wipe(right)">
                                      <p:cBhvr>
                                        <p:cTn id="6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3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Shape 1249"/>
          <p:cNvSpPr/>
          <p:nvPr/>
        </p:nvSpPr>
        <p:spPr>
          <a:xfrm>
            <a:off x="481396" y="1109583"/>
            <a:ext cx="8416500" cy="3614700"/>
          </a:xfrm>
          <a:prstGeom prst="roundRect">
            <a:avLst>
              <a:gd name="adj" fmla="val 8224"/>
            </a:avLst>
          </a:prstGeom>
          <a:gradFill>
            <a:gsLst>
              <a:gs pos="0">
                <a:srgbClr val="D8D8D8"/>
              </a:gs>
              <a:gs pos="100000">
                <a:srgbClr val="F2F2F2"/>
              </a:gs>
            </a:gsLst>
            <a:lin ang="5400012"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sp>
        <p:nvSpPr>
          <p:cNvPr id="1250" name="Shape 1250"/>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rgbClr val="00685D"/>
              </a:buClr>
              <a:buSzPct val="25000"/>
              <a:buFont typeface="Arial"/>
              <a:buNone/>
            </a:pPr>
            <a:r>
              <a:rPr lang="en-US" sz="2800" dirty="0">
                <a:solidFill>
                  <a:srgbClr val="138A7E"/>
                </a:solidFill>
              </a:rPr>
              <a:t>Staging</a:t>
            </a:r>
            <a:r>
              <a:rPr lang="en-US" sz="2800" b="0" i="0" u="none" strike="noStrike" cap="none" dirty="0">
                <a:solidFill>
                  <a:srgbClr val="138A7E"/>
                </a:solidFill>
                <a:latin typeface="Arial"/>
                <a:ea typeface="Arial"/>
                <a:cs typeface="Arial"/>
                <a:sym typeface="Arial"/>
              </a:rPr>
              <a:t> an </a:t>
            </a:r>
            <a:r>
              <a:rPr lang="en-US" sz="2800" b="0" i="1" u="none" strike="noStrike" cap="none" dirty="0">
                <a:solidFill>
                  <a:srgbClr val="138A7E"/>
                </a:solidFill>
                <a:latin typeface="Arial"/>
                <a:ea typeface="Arial"/>
                <a:cs typeface="Arial"/>
                <a:sym typeface="Arial"/>
              </a:rPr>
              <a:t>Application</a:t>
            </a:r>
          </a:p>
        </p:txBody>
      </p:sp>
      <p:sp>
        <p:nvSpPr>
          <p:cNvPr id="1251" name="Shape 1251"/>
          <p:cNvSpPr/>
          <p:nvPr/>
        </p:nvSpPr>
        <p:spPr>
          <a:xfrm rot="-5400000">
            <a:off x="-1051014" y="2780795"/>
            <a:ext cx="3716699" cy="374100"/>
          </a:xfrm>
          <a:prstGeom prst="roundRect">
            <a:avLst>
              <a:gd name="adj" fmla="val 8685"/>
            </a:avLst>
          </a:prstGeom>
          <a:solidFill>
            <a:srgbClr val="0A1831">
              <a:alpha val="24710"/>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1252" name="Shape 1252"/>
          <p:cNvSpPr/>
          <p:nvPr/>
        </p:nvSpPr>
        <p:spPr>
          <a:xfrm>
            <a:off x="7107774" y="4001788"/>
            <a:ext cx="1696799" cy="646199"/>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dirty="0" smtClean="0">
                <a:solidFill>
                  <a:srgbClr val="000000"/>
                </a:solidFill>
                <a:latin typeface="Calibri"/>
                <a:ea typeface="Calibri"/>
                <a:cs typeface="Calibri"/>
                <a:sym typeface="Calibri"/>
              </a:rPr>
              <a:t>Platform Runtime</a:t>
            </a:r>
            <a:endParaRPr lang="en-US" sz="1800" b="0" i="0" u="none" strike="noStrike" cap="none" dirty="0">
              <a:solidFill>
                <a:srgbClr val="000000"/>
              </a:solidFill>
              <a:latin typeface="Calibri"/>
              <a:ea typeface="Calibri"/>
              <a:cs typeface="Calibri"/>
              <a:sym typeface="Calibri"/>
            </a:endParaRPr>
          </a:p>
        </p:txBody>
      </p:sp>
      <p:sp>
        <p:nvSpPr>
          <p:cNvPr id="1253" name="Shape 1253"/>
          <p:cNvSpPr/>
          <p:nvPr/>
        </p:nvSpPr>
        <p:spPr>
          <a:xfrm>
            <a:off x="692009" y="2202952"/>
            <a:ext cx="230699" cy="230699"/>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68" name="Oval 42"/>
          <p:cNvSpPr/>
          <p:nvPr/>
        </p:nvSpPr>
        <p:spPr>
          <a:xfrm>
            <a:off x="692009" y="2193029"/>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p:cNvSpPr>
            <a:spLocks noChangeArrowheads="1"/>
          </p:cNvSpPr>
          <p:nvPr/>
        </p:nvSpPr>
        <p:spPr bwMode="auto">
          <a:xfrm>
            <a:off x="1144332" y="1285396"/>
            <a:ext cx="1865863"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70" name="Oval 194"/>
          <p:cNvSpPr/>
          <p:nvPr/>
        </p:nvSpPr>
        <p:spPr>
          <a:xfrm>
            <a:off x="1207838" y="1399400"/>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ounded Rectangle 70"/>
          <p:cNvSpPr>
            <a:spLocks noChangeArrowheads="1"/>
          </p:cNvSpPr>
          <p:nvPr/>
        </p:nvSpPr>
        <p:spPr bwMode="auto">
          <a:xfrm>
            <a:off x="3319436" y="1285396"/>
            <a:ext cx="1494084"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72" name="Oval 194"/>
          <p:cNvSpPr/>
          <p:nvPr/>
        </p:nvSpPr>
        <p:spPr>
          <a:xfrm>
            <a:off x="3382941" y="1399400"/>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p:cNvCxnSpPr>
            <a:stCxn id="69" idx="2"/>
          </p:cNvCxnSpPr>
          <p:nvPr/>
        </p:nvCxnSpPr>
        <p:spPr>
          <a:xfrm>
            <a:off x="2077264" y="1729122"/>
            <a:ext cx="48842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74" name="Rounded Rectangle 73"/>
          <p:cNvSpPr>
            <a:spLocks noChangeArrowheads="1"/>
          </p:cNvSpPr>
          <p:nvPr/>
        </p:nvSpPr>
        <p:spPr bwMode="auto">
          <a:xfrm>
            <a:off x="1144333" y="2720818"/>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1208435" y="2828908"/>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102"/>
          <p:cNvSpPr/>
          <p:nvPr/>
        </p:nvSpPr>
        <p:spPr>
          <a:xfrm>
            <a:off x="2400694" y="3260420"/>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102"/>
          <p:cNvSpPr/>
          <p:nvPr/>
        </p:nvSpPr>
        <p:spPr>
          <a:xfrm>
            <a:off x="2400694" y="3615277"/>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102"/>
          <p:cNvSpPr/>
          <p:nvPr/>
        </p:nvSpPr>
        <p:spPr>
          <a:xfrm>
            <a:off x="2400694" y="397013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3486356" y="2739768"/>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80" name="TextBox 79"/>
          <p:cNvSpPr txBox="1"/>
          <p:nvPr/>
        </p:nvSpPr>
        <p:spPr>
          <a:xfrm>
            <a:off x="4752534" y="2739768"/>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81" name="TextBox 80"/>
          <p:cNvSpPr txBox="1"/>
          <p:nvPr/>
        </p:nvSpPr>
        <p:spPr>
          <a:xfrm>
            <a:off x="6101834" y="2739768"/>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82" name="Bent Arrow 81"/>
          <p:cNvSpPr/>
          <p:nvPr/>
        </p:nvSpPr>
        <p:spPr>
          <a:xfrm rot="10800000">
            <a:off x="2656750" y="3164956"/>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Bent Arrow 82"/>
          <p:cNvSpPr/>
          <p:nvPr/>
        </p:nvSpPr>
        <p:spPr>
          <a:xfrm rot="10800000">
            <a:off x="2656749" y="3164955"/>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4" name="TextBox 83"/>
          <p:cNvSpPr txBox="1"/>
          <p:nvPr/>
        </p:nvSpPr>
        <p:spPr>
          <a:xfrm>
            <a:off x="3565693" y="2923867"/>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85" name="TextBox 84"/>
          <p:cNvSpPr txBox="1"/>
          <p:nvPr/>
        </p:nvSpPr>
        <p:spPr>
          <a:xfrm>
            <a:off x="3565693" y="2920270"/>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86" name="TextBox 85"/>
          <p:cNvSpPr txBox="1"/>
          <p:nvPr/>
        </p:nvSpPr>
        <p:spPr>
          <a:xfrm>
            <a:off x="2032291" y="2739768"/>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err="1" smtClean="0">
                <a:solidFill>
                  <a:schemeClr val="bg1"/>
                </a:solidFill>
              </a:rPr>
              <a:t>Buildpacks</a:t>
            </a:r>
            <a:endParaRPr lang="en-US" sz="1100" b="1" dirty="0" smtClean="0">
              <a:solidFill>
                <a:schemeClr val="bg1"/>
              </a:solidFill>
            </a:endParaRPr>
          </a:p>
        </p:txBody>
      </p:sp>
      <p:sp>
        <p:nvSpPr>
          <p:cNvPr id="87" name="Teardrop 86"/>
          <p:cNvSpPr/>
          <p:nvPr/>
        </p:nvSpPr>
        <p:spPr>
          <a:xfrm rot="18900000">
            <a:off x="5619289" y="359930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p:cNvSpPr txBox="1"/>
          <p:nvPr/>
        </p:nvSpPr>
        <p:spPr>
          <a:xfrm>
            <a:off x="4745574" y="3491150"/>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89" name="TextBox 88"/>
          <p:cNvSpPr txBox="1"/>
          <p:nvPr/>
        </p:nvSpPr>
        <p:spPr>
          <a:xfrm>
            <a:off x="5280475" y="3491150"/>
            <a:ext cx="319319" cy="369332"/>
          </a:xfrm>
          <a:prstGeom prst="rect">
            <a:avLst/>
          </a:prstGeom>
          <a:noFill/>
        </p:spPr>
        <p:txBody>
          <a:bodyPr wrap="none" rtlCol="0">
            <a:spAutoFit/>
          </a:bodyPr>
          <a:lstStyle/>
          <a:p>
            <a:pPr algn="ctr"/>
            <a:r>
              <a:rPr lang="en-US" dirty="0" smtClean="0">
                <a:solidFill>
                  <a:schemeClr val="bg1"/>
                </a:solidFill>
              </a:rPr>
              <a:t>=</a:t>
            </a:r>
          </a:p>
        </p:txBody>
      </p:sp>
      <p:cxnSp>
        <p:nvCxnSpPr>
          <p:cNvPr id="90" name="Straight Connector 89"/>
          <p:cNvCxnSpPr/>
          <p:nvPr/>
        </p:nvCxnSpPr>
        <p:spPr>
          <a:xfrm flipH="1">
            <a:off x="3068911" y="1729121"/>
            <a:ext cx="48842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1" name="Group 90"/>
          <p:cNvGrpSpPr/>
          <p:nvPr/>
        </p:nvGrpSpPr>
        <p:grpSpPr>
          <a:xfrm>
            <a:off x="2032291" y="2113982"/>
            <a:ext cx="1533402" cy="443726"/>
            <a:chOff x="5181600" y="2326964"/>
            <a:chExt cx="1533402" cy="443726"/>
          </a:xfrm>
        </p:grpSpPr>
        <p:sp>
          <p:nvSpPr>
            <p:cNvPr id="92" name="Rounded Rectangle 91"/>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93"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Diamond 87"/>
          <p:cNvSpPr/>
          <p:nvPr/>
        </p:nvSpPr>
        <p:spPr>
          <a:xfrm>
            <a:off x="2289360" y="1426497"/>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615834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500"/>
                                        <p:tgtEl>
                                          <p:spTgt spid="7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500"/>
                                        <p:tgtEl>
                                          <p:spTgt spid="7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9"/>
                                        </p:tgtEl>
                                        <p:attrNameLst>
                                          <p:attrName>style.visibility</p:attrName>
                                        </p:attrNameLst>
                                      </p:cBhvr>
                                      <p:to>
                                        <p:strVal val="visible"/>
                                      </p:to>
                                    </p:set>
                                    <p:animEffect transition="in" filter="fade">
                                      <p:cBhvr>
                                        <p:cTn id="24" dur="500"/>
                                        <p:tgtEl>
                                          <p:spTgt spid="79"/>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82"/>
                                        </p:tgtEl>
                                        <p:attrNameLst>
                                          <p:attrName>style.visibility</p:attrName>
                                        </p:attrNameLst>
                                      </p:cBhvr>
                                      <p:to>
                                        <p:strVal val="visible"/>
                                      </p:to>
                                    </p:set>
                                    <p:animEffect transition="in" filter="wipe(right)">
                                      <p:cBhvr>
                                        <p:cTn id="28" dur="500"/>
                                        <p:tgtEl>
                                          <p:spTgt spid="82"/>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84"/>
                                        </p:tgtEl>
                                        <p:attrNameLst>
                                          <p:attrName>style.visibility</p:attrName>
                                        </p:attrNameLst>
                                      </p:cBhvr>
                                      <p:to>
                                        <p:strVal val="visible"/>
                                      </p:to>
                                    </p:set>
                                    <p:animEffect transition="in" filter="fade">
                                      <p:cBhvr>
                                        <p:cTn id="32" dur="500"/>
                                        <p:tgtEl>
                                          <p:spTgt spid="84"/>
                                        </p:tgtEl>
                                      </p:cBhvr>
                                    </p:animEffect>
                                  </p:childTnLst>
                                </p:cTn>
                              </p:par>
                            </p:childTnLst>
                          </p:cTn>
                        </p:par>
                        <p:par>
                          <p:cTn id="33" fill="hold">
                            <p:stCondLst>
                              <p:cond delay="1500"/>
                            </p:stCondLst>
                            <p:childTnLst>
                              <p:par>
                                <p:cTn id="34" presetID="1" presetClass="exit" presetSubtype="0" fill="hold" grpId="1" nodeType="afterEffect">
                                  <p:stCondLst>
                                    <p:cond delay="750"/>
                                  </p:stCondLst>
                                  <p:childTnLst>
                                    <p:set>
                                      <p:cBhvr>
                                        <p:cTn id="35" dur="1" fill="hold">
                                          <p:stCondLst>
                                            <p:cond delay="0"/>
                                          </p:stCondLst>
                                        </p:cTn>
                                        <p:tgtEl>
                                          <p:spTgt spid="84"/>
                                        </p:tgtEl>
                                        <p:attrNameLst>
                                          <p:attrName>style.visibility</p:attrName>
                                        </p:attrNameLst>
                                      </p:cBhvr>
                                      <p:to>
                                        <p:strVal val="hidden"/>
                                      </p:to>
                                    </p:set>
                                  </p:childTnLst>
                                </p:cTn>
                              </p:par>
                            </p:childTnLst>
                          </p:cTn>
                        </p:par>
                        <p:par>
                          <p:cTn id="36" fill="hold">
                            <p:stCondLst>
                              <p:cond delay="2250"/>
                            </p:stCondLst>
                            <p:childTnLst>
                              <p:par>
                                <p:cTn id="37" presetID="22" presetClass="entr" presetSubtype="1" fill="hold" grpId="0" nodeType="afterEffect">
                                  <p:stCondLst>
                                    <p:cond delay="0"/>
                                  </p:stCondLst>
                                  <p:childTnLst>
                                    <p:set>
                                      <p:cBhvr>
                                        <p:cTn id="38" dur="1" fill="hold">
                                          <p:stCondLst>
                                            <p:cond delay="0"/>
                                          </p:stCondLst>
                                        </p:cTn>
                                        <p:tgtEl>
                                          <p:spTgt spid="83"/>
                                        </p:tgtEl>
                                        <p:attrNameLst>
                                          <p:attrName>style.visibility</p:attrName>
                                        </p:attrNameLst>
                                      </p:cBhvr>
                                      <p:to>
                                        <p:strVal val="visible"/>
                                      </p:to>
                                    </p:set>
                                    <p:animEffect transition="in" filter="wipe(up)">
                                      <p:cBhvr>
                                        <p:cTn id="39" dur="500"/>
                                        <p:tgtEl>
                                          <p:spTgt spid="83"/>
                                        </p:tgtEl>
                                      </p:cBhvr>
                                    </p:animEffect>
                                  </p:childTnLst>
                                </p:cTn>
                              </p:par>
                            </p:childTnLst>
                          </p:cTn>
                        </p:par>
                        <p:par>
                          <p:cTn id="40" fill="hold">
                            <p:stCondLst>
                              <p:cond delay="2750"/>
                            </p:stCondLst>
                            <p:childTnLst>
                              <p:par>
                                <p:cTn id="41" presetID="10" presetClass="entr" presetSubtype="0" fill="hold" grpId="0" nodeType="after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fade">
                                      <p:cBhvr>
                                        <p:cTn id="43" dur="500"/>
                                        <p:tgtEl>
                                          <p:spTgt spid="8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80"/>
                                        </p:tgtEl>
                                        <p:attrNameLst>
                                          <p:attrName>style.visibility</p:attrName>
                                        </p:attrNameLst>
                                      </p:cBhvr>
                                      <p:to>
                                        <p:strVal val="visible"/>
                                      </p:to>
                                    </p:set>
                                    <p:animEffect transition="in" filter="fade">
                                      <p:cBhvr>
                                        <p:cTn id="48" dur="500"/>
                                        <p:tgtEl>
                                          <p:spTgt spid="80"/>
                                        </p:tgtEl>
                                      </p:cBhvr>
                                    </p:animEffect>
                                  </p:childTnLst>
                                </p:cTn>
                              </p:par>
                            </p:childTnLst>
                          </p:cTn>
                        </p:par>
                        <p:par>
                          <p:cTn id="49" fill="hold">
                            <p:stCondLst>
                              <p:cond delay="500"/>
                            </p:stCondLst>
                            <p:childTnLst>
                              <p:par>
                                <p:cTn id="50" presetID="50" presetClass="path" presetSubtype="0" accel="50000" decel="50000" fill="hold" grpId="0" nodeType="afterEffect">
                                  <p:stCondLst>
                                    <p:cond delay="0"/>
                                  </p:stCondLst>
                                  <p:childTnLst>
                                    <p:animMotion origin="layout" path="M 1.66667E-6 3.58025E-6 C 1.66667E-6 0.00031 0.09479 0.05154 0.15625 0.16635 C 0.21771 0.28117 0.23021 0.34722 0.25104 0.41635 " pathEditMode="relative" rAng="0" ptsTypes="fsf">
                                      <p:cBhvr>
                                        <p:cTn id="51" dur="2000" fill="hold"/>
                                        <p:tgtEl>
                                          <p:spTgt spid="94"/>
                                        </p:tgtEl>
                                        <p:attrNameLst>
                                          <p:attrName>ppt_x</p:attrName>
                                          <p:attrName>ppt_y</p:attrName>
                                        </p:attrNameLst>
                                      </p:cBhvr>
                                      <p:rCtr x="12552" y="20802"/>
                                    </p:animMotion>
                                  </p:childTnLst>
                                </p:cTn>
                              </p:par>
                            </p:childTnLst>
                          </p:cTn>
                        </p:par>
                        <p:par>
                          <p:cTn id="52" fill="hold">
                            <p:stCondLst>
                              <p:cond delay="2500"/>
                            </p:stCondLst>
                            <p:childTnLst>
                              <p:par>
                                <p:cTn id="53" presetID="1" presetClass="entr" presetSubtype="0" fill="hold" grpId="0" nodeType="afterEffect">
                                  <p:stCondLst>
                                    <p:cond delay="0"/>
                                  </p:stCondLst>
                                  <p:childTnLst>
                                    <p:set>
                                      <p:cBhvr>
                                        <p:cTn id="54" dur="1" fill="hold">
                                          <p:stCondLst>
                                            <p:cond delay="0"/>
                                          </p:stCondLst>
                                        </p:cTn>
                                        <p:tgtEl>
                                          <p:spTgt spid="88"/>
                                        </p:tgtEl>
                                        <p:attrNameLst>
                                          <p:attrName>style.visibility</p:attrName>
                                        </p:attrNameLst>
                                      </p:cBhvr>
                                      <p:to>
                                        <p:strVal val="visible"/>
                                      </p:to>
                                    </p:set>
                                  </p:childTnLst>
                                </p:cTn>
                              </p:par>
                            </p:childTnLst>
                          </p:cTn>
                        </p:par>
                        <p:par>
                          <p:cTn id="55" fill="hold">
                            <p:stCondLst>
                              <p:cond delay="2500"/>
                            </p:stCondLst>
                            <p:childTnLst>
                              <p:par>
                                <p:cTn id="56" presetID="42" presetClass="path" presetSubtype="0" accel="50000" decel="50000" fill="hold" grpId="1" nodeType="afterEffect">
                                  <p:stCondLst>
                                    <p:cond delay="0"/>
                                  </p:stCondLst>
                                  <p:childTnLst>
                                    <p:animMotion origin="layout" path="M 2.77778E-6 -6.17284E-7 L 0.28941 -0.02037 " pathEditMode="relative" rAng="0" ptsTypes="AA">
                                      <p:cBhvr>
                                        <p:cTn id="57" dur="2000" fill="hold"/>
                                        <p:tgtEl>
                                          <p:spTgt spid="77"/>
                                        </p:tgtEl>
                                        <p:attrNameLst>
                                          <p:attrName>ppt_x</p:attrName>
                                          <p:attrName>ppt_y</p:attrName>
                                        </p:attrNameLst>
                                      </p:cBhvr>
                                      <p:rCtr x="14462" y="-1019"/>
                                    </p:animMotion>
                                  </p:childTnLst>
                                </p:cTn>
                              </p:par>
                            </p:childTnLst>
                          </p:cTn>
                        </p:par>
                        <p:par>
                          <p:cTn id="58" fill="hold">
                            <p:stCondLst>
                              <p:cond delay="4500"/>
                            </p:stCondLst>
                            <p:childTnLst>
                              <p:par>
                                <p:cTn id="59" presetID="1" presetClass="entr" presetSubtype="0" fill="hold" grpId="0" nodeType="afterEffect">
                                  <p:stCondLst>
                                    <p:cond delay="0"/>
                                  </p:stCondLst>
                                  <p:childTnLst>
                                    <p:set>
                                      <p:cBhvr>
                                        <p:cTn id="60" dur="1" fill="hold">
                                          <p:stCondLst>
                                            <p:cond delay="0"/>
                                          </p:stCondLst>
                                        </p:cTn>
                                        <p:tgtEl>
                                          <p:spTgt spid="89"/>
                                        </p:tgtEl>
                                        <p:attrNameLst>
                                          <p:attrName>style.visibility</p:attrName>
                                        </p:attrNameLst>
                                      </p:cBhvr>
                                      <p:to>
                                        <p:strVal val="visible"/>
                                      </p:to>
                                    </p:set>
                                  </p:childTnLst>
                                </p:cTn>
                              </p:par>
                            </p:childTnLst>
                          </p:cTn>
                        </p:par>
                        <p:par>
                          <p:cTn id="61" fill="hold">
                            <p:stCondLst>
                              <p:cond delay="4500"/>
                            </p:stCondLst>
                            <p:childTnLst>
                              <p:par>
                                <p:cTn id="62" presetID="10" presetClass="entr" presetSubtype="0" fill="hold" grpId="0" nodeType="afterEffect">
                                  <p:stCondLst>
                                    <p:cond delay="0"/>
                                  </p:stCondLst>
                                  <p:childTnLst>
                                    <p:set>
                                      <p:cBhvr>
                                        <p:cTn id="63" dur="1" fill="hold">
                                          <p:stCondLst>
                                            <p:cond delay="0"/>
                                          </p:stCondLst>
                                        </p:cTn>
                                        <p:tgtEl>
                                          <p:spTgt spid="87"/>
                                        </p:tgtEl>
                                        <p:attrNameLst>
                                          <p:attrName>style.visibility</p:attrName>
                                        </p:attrNameLst>
                                      </p:cBhvr>
                                      <p:to>
                                        <p:strVal val="visible"/>
                                      </p:to>
                                    </p:set>
                                    <p:animEffect transition="in" filter="fade">
                                      <p:cBhvr>
                                        <p:cTn id="64" dur="500"/>
                                        <p:tgtEl>
                                          <p:spTgt spid="8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81"/>
                                        </p:tgtEl>
                                        <p:attrNameLst>
                                          <p:attrName>style.visibility</p:attrName>
                                        </p:attrNameLst>
                                      </p:cBhvr>
                                      <p:to>
                                        <p:strVal val="visible"/>
                                      </p:to>
                                    </p:set>
                                    <p:animEffect transition="in" filter="fade">
                                      <p:cBhvr>
                                        <p:cTn id="69" dur="500"/>
                                        <p:tgtEl>
                                          <p:spTgt spid="81"/>
                                        </p:tgtEl>
                                      </p:cBhvr>
                                    </p:animEffect>
                                  </p:childTnLst>
                                </p:cTn>
                              </p:par>
                            </p:childTnLst>
                          </p:cTn>
                        </p:par>
                        <p:par>
                          <p:cTn id="70" fill="hold">
                            <p:stCondLst>
                              <p:cond delay="500"/>
                            </p:stCondLst>
                            <p:childTnLst>
                              <p:par>
                                <p:cTn id="71" presetID="42" presetClass="path" presetSubtype="0" accel="50000" decel="50000" fill="hold" grpId="1" nodeType="afterEffect">
                                  <p:stCondLst>
                                    <p:cond delay="0"/>
                                  </p:stCondLst>
                                  <p:childTnLst>
                                    <p:animMotion origin="layout" path="M -2.77778E-6 -3.08547E-9 L 0.08108 -3.08547E-9 " pathEditMode="relative" rAng="0" ptsTypes="AA">
                                      <p:cBhvr>
                                        <p:cTn id="72" dur="500" fill="hold"/>
                                        <p:tgtEl>
                                          <p:spTgt spid="87"/>
                                        </p:tgtEl>
                                        <p:attrNameLst>
                                          <p:attrName>ppt_x</p:attrName>
                                          <p:attrName>ppt_y</p:attrName>
                                        </p:attrNameLst>
                                      </p:cBhvr>
                                      <p:rCtr x="4045" y="0"/>
                                    </p:animMotion>
                                  </p:childTnLst>
                                </p:cTn>
                              </p:par>
                            </p:childTnLst>
                          </p:cTn>
                        </p:par>
                        <p:par>
                          <p:cTn id="73" fill="hold">
                            <p:stCondLst>
                              <p:cond delay="1000"/>
                            </p:stCondLst>
                            <p:childTnLst>
                              <p:par>
                                <p:cTn id="74" presetID="50" presetClass="path" presetSubtype="0" accel="50000" decel="50000" fill="hold" grpId="2" nodeType="afterEffect">
                                  <p:stCondLst>
                                    <p:cond delay="250"/>
                                  </p:stCondLst>
                                  <p:childTnLst>
                                    <p:animMotion origin="layout" path="M 0.08108 -0.00062 C 0.08108 -0.00031 0.11337 -0.09717 0.09532 -0.14035 C 0.07726 -0.18353 -0.0684 -0.26527 -0.15573 -0.29365 C -0.24305 -0.32203 -0.28229 -0.36367 -0.32812 -0.41456 " pathEditMode="relative" rAng="0" ptsTypes="fssf">
                                      <p:cBhvr>
                                        <p:cTn id="75" dur="2000" fill="hold"/>
                                        <p:tgtEl>
                                          <p:spTgt spid="87"/>
                                        </p:tgtEl>
                                        <p:attrNameLst>
                                          <p:attrName>ppt_x</p:attrName>
                                          <p:attrName>ppt_y</p:attrName>
                                        </p:attrNameLst>
                                      </p:cBhvr>
                                      <p:rCtr x="-18854" y="-206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7" grpId="1" animBg="1"/>
      <p:bldP spid="78" grpId="0" animBg="1"/>
      <p:bldP spid="79" grpId="0"/>
      <p:bldP spid="80" grpId="0"/>
      <p:bldP spid="81" grpId="0"/>
      <p:bldP spid="82" grpId="0" animBg="1"/>
      <p:bldP spid="83" grpId="0" animBg="1"/>
      <p:bldP spid="84" grpId="0" animBg="1"/>
      <p:bldP spid="84" grpId="1" animBg="1"/>
      <p:bldP spid="85" grpId="0" animBg="1"/>
      <p:bldP spid="86" grpId="0"/>
      <p:bldP spid="87" grpId="0" animBg="1"/>
      <p:bldP spid="87" grpId="1" animBg="1"/>
      <p:bldP spid="87" grpId="2" animBg="1"/>
      <p:bldP spid="88" grpId="0"/>
      <p:bldP spid="89" grpId="0"/>
      <p:bldP spid="9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prstGeom prst="rect">
            <a:avLst/>
          </a:prstGeom>
          <a:noFill/>
          <a:ln>
            <a:noFill/>
          </a:ln>
        </p:spPr>
        <p:txBody>
          <a:bodyPr lIns="0" tIns="0" rIns="0" bIns="0" anchor="t" anchorCtr="0">
            <a:noAutofit/>
          </a:bodyPr>
          <a:lstStyle/>
          <a:p>
            <a:pPr lvl="0" algn="l">
              <a:lnSpc>
                <a:spcPct val="90000"/>
              </a:lnSpc>
              <a:spcBef>
                <a:spcPts val="0"/>
              </a:spcBef>
              <a:buClr>
                <a:schemeClr val="dk2"/>
              </a:buClr>
              <a:buSzPct val="25000"/>
            </a:pPr>
            <a:r>
              <a:rPr lang="en-US" sz="2800" b="0" dirty="0" smtClean="0">
                <a:solidFill>
                  <a:schemeClr val="accent1"/>
                </a:solidFill>
                <a:latin typeface="Arial"/>
                <a:ea typeface="Arial"/>
                <a:cs typeface="Arial"/>
                <a:sym typeface="Arial"/>
              </a:rPr>
              <a:t>Platform Runtime – Application Frameworks</a:t>
            </a:r>
            <a:endParaRPr lang="en-US" sz="2800" b="0" i="0" u="none" strike="noStrike" cap="none" baseline="0" dirty="0">
              <a:solidFill>
                <a:schemeClr val="accent1"/>
              </a:solidFill>
              <a:latin typeface="Arial"/>
              <a:ea typeface="Arial"/>
              <a:cs typeface="Arial"/>
              <a:sym typeface="Arial"/>
            </a:endParaRPr>
          </a:p>
        </p:txBody>
      </p:sp>
      <p:grpSp>
        <p:nvGrpSpPr>
          <p:cNvPr id="80" name="Shape 80"/>
          <p:cNvGrpSpPr/>
          <p:nvPr/>
        </p:nvGrpSpPr>
        <p:grpSpPr>
          <a:xfrm>
            <a:off x="2187468" y="1171575"/>
            <a:ext cx="4026065" cy="3818441"/>
            <a:chOff x="214735" y="1131358"/>
            <a:chExt cx="4026065" cy="3818441"/>
          </a:xfrm>
        </p:grpSpPr>
        <p:sp>
          <p:nvSpPr>
            <p:cNvPr id="81" name="Shape 81"/>
            <p:cNvSpPr txBox="1"/>
            <p:nvPr/>
          </p:nvSpPr>
          <p:spPr>
            <a:xfrm>
              <a:off x="214735" y="4580467"/>
              <a:ext cx="4026065" cy="36933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dirty="0">
                  <a:solidFill>
                    <a:schemeClr val="lt1"/>
                  </a:solidFill>
                  <a:latin typeface="Arial"/>
                  <a:ea typeface="Arial"/>
                  <a:cs typeface="Arial"/>
                  <a:sym typeface="Arial"/>
                </a:rPr>
                <a:t>* </a:t>
              </a:r>
              <a:r>
                <a:rPr lang="en-US" sz="1800" b="0" i="0" u="none" strike="noStrike" cap="none" baseline="0" dirty="0" err="1">
                  <a:solidFill>
                    <a:schemeClr val="lt1"/>
                  </a:solidFill>
                  <a:latin typeface="Arial"/>
                  <a:ea typeface="Arial"/>
                  <a:cs typeface="Arial"/>
                  <a:sym typeface="Arial"/>
                </a:rPr>
                <a:t>Devs</a:t>
              </a:r>
              <a:r>
                <a:rPr lang="en-US" sz="1800" b="0" i="0" u="none" strike="noStrike" cap="none" baseline="0" dirty="0">
                  <a:solidFill>
                    <a:schemeClr val="lt1"/>
                  </a:solidFill>
                  <a:latin typeface="Arial"/>
                  <a:ea typeface="Arial"/>
                  <a:cs typeface="Arial"/>
                  <a:sym typeface="Arial"/>
                </a:rPr>
                <a:t> may bring a custom </a:t>
              </a:r>
              <a:r>
                <a:rPr lang="en-US" sz="1800" b="0" i="0" u="none" strike="noStrike" cap="none" baseline="0" dirty="0" err="1">
                  <a:solidFill>
                    <a:schemeClr val="lt1"/>
                  </a:solidFill>
                  <a:latin typeface="Arial"/>
                  <a:ea typeface="Arial"/>
                  <a:cs typeface="Arial"/>
                  <a:sym typeface="Arial"/>
                </a:rPr>
                <a:t>buildpack</a:t>
              </a:r>
              <a:endParaRPr lang="en-US" sz="1800" b="0" i="0" u="none" strike="noStrike" cap="none" baseline="0" dirty="0">
                <a:solidFill>
                  <a:schemeClr val="lt1"/>
                </a:solidFill>
                <a:latin typeface="Arial"/>
                <a:ea typeface="Arial"/>
                <a:cs typeface="Arial"/>
                <a:sym typeface="Arial"/>
              </a:endParaRPr>
            </a:p>
          </p:txBody>
        </p:sp>
        <p:sp>
          <p:nvSpPr>
            <p:cNvPr id="82" name="Shape 82"/>
            <p:cNvSpPr/>
            <p:nvPr/>
          </p:nvSpPr>
          <p:spPr>
            <a:xfrm>
              <a:off x="277511" y="1131358"/>
              <a:ext cx="3254374" cy="2540000"/>
            </a:xfrm>
            <a:prstGeom prst="roundRect">
              <a:avLst>
                <a:gd name="adj" fmla="val 16667"/>
              </a:avLst>
            </a:prstGeom>
            <a:noFill/>
            <a:ln w="12700" cap="flat" cmpd="sng">
              <a:solidFill>
                <a:schemeClr val="lt2"/>
              </a:solidFill>
              <a:prstDash val="dash"/>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sp>
          <p:nvSpPr>
            <p:cNvPr id="83" name="Shape 83"/>
            <p:cNvSpPr/>
            <p:nvPr/>
          </p:nvSpPr>
          <p:spPr>
            <a:xfrm>
              <a:off x="572785" y="2036233"/>
              <a:ext cx="2635249" cy="698500"/>
            </a:xfrm>
            <a:prstGeom prst="roundRect">
              <a:avLst>
                <a:gd name="adj" fmla="val 16667"/>
              </a:avLst>
            </a:prstGeom>
            <a:solidFill>
              <a:schemeClr val="accent2"/>
            </a:solidFill>
            <a:ln w="50800" cap="flat" cmpd="sng">
              <a:solidFill>
                <a:schemeClr val="accent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Arial"/>
                  <a:ea typeface="Arial"/>
                  <a:cs typeface="Arial"/>
                  <a:sym typeface="Arial"/>
                </a:rPr>
                <a:t>runtime layer*</a:t>
              </a:r>
            </a:p>
          </p:txBody>
        </p:sp>
        <p:sp>
          <p:nvSpPr>
            <p:cNvPr id="84" name="Shape 84"/>
            <p:cNvSpPr/>
            <p:nvPr/>
          </p:nvSpPr>
          <p:spPr>
            <a:xfrm>
              <a:off x="572785" y="2887133"/>
              <a:ext cx="2635249" cy="698500"/>
            </a:xfrm>
            <a:prstGeom prst="roundRect">
              <a:avLst>
                <a:gd name="adj" fmla="val 16667"/>
              </a:avLst>
            </a:prstGeom>
            <a:solidFill>
              <a:schemeClr val="accen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Arial"/>
                  <a:ea typeface="Arial"/>
                  <a:cs typeface="Arial"/>
                  <a:sym typeface="Arial"/>
                </a:rPr>
                <a:t>OS image</a:t>
              </a:r>
            </a:p>
          </p:txBody>
        </p:sp>
        <p:sp>
          <p:nvSpPr>
            <p:cNvPr id="85" name="Shape 85"/>
            <p:cNvSpPr/>
            <p:nvPr/>
          </p:nvSpPr>
          <p:spPr>
            <a:xfrm>
              <a:off x="572785" y="1204383"/>
              <a:ext cx="2635249" cy="698500"/>
            </a:xfrm>
            <a:prstGeom prst="roundRect">
              <a:avLst>
                <a:gd name="adj" fmla="val 16667"/>
              </a:avLst>
            </a:prstGeom>
            <a:solidFill>
              <a:schemeClr val="accent3"/>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Arial"/>
                  <a:ea typeface="Arial"/>
                  <a:cs typeface="Arial"/>
                  <a:sym typeface="Arial"/>
                </a:rPr>
                <a:t>application layer</a:t>
              </a:r>
            </a:p>
          </p:txBody>
        </p:sp>
        <p:sp>
          <p:nvSpPr>
            <p:cNvPr id="87" name="Shape 87"/>
            <p:cNvSpPr/>
            <p:nvPr/>
          </p:nvSpPr>
          <p:spPr>
            <a:xfrm>
              <a:off x="566435" y="3747557"/>
              <a:ext cx="2635249" cy="698500"/>
            </a:xfrm>
            <a:prstGeom prst="roundRect">
              <a:avLst>
                <a:gd name="adj" fmla="val 16667"/>
              </a:avLst>
            </a:prstGeom>
            <a:solidFill>
              <a:schemeClr val="accen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Arial"/>
                  <a:ea typeface="Arial"/>
                  <a:cs typeface="Arial"/>
                  <a:sym typeface="Arial"/>
                </a:rPr>
                <a:t>linux host &amp; kernel</a:t>
              </a:r>
            </a:p>
          </p:txBody>
        </p:sp>
      </p:grpSp>
      <p:grpSp>
        <p:nvGrpSpPr>
          <p:cNvPr id="88" name="Shape 88"/>
          <p:cNvGrpSpPr/>
          <p:nvPr/>
        </p:nvGrpSpPr>
        <p:grpSpPr>
          <a:xfrm>
            <a:off x="259512" y="2309799"/>
            <a:ext cx="1670940" cy="1421369"/>
            <a:chOff x="3612312" y="3024691"/>
            <a:chExt cx="1670940" cy="1421369"/>
          </a:xfrm>
        </p:grpSpPr>
        <p:grpSp>
          <p:nvGrpSpPr>
            <p:cNvPr id="89" name="Shape 89"/>
            <p:cNvGrpSpPr/>
            <p:nvPr/>
          </p:nvGrpSpPr>
          <p:grpSpPr>
            <a:xfrm>
              <a:off x="3612313" y="4028402"/>
              <a:ext cx="1647824" cy="417658"/>
              <a:chOff x="3670300" y="3971926"/>
              <a:chExt cx="1647824" cy="409573"/>
            </a:xfrm>
          </p:grpSpPr>
          <p:sp>
            <p:nvSpPr>
              <p:cNvPr id="90" name="Shape 90"/>
              <p:cNvSpPr txBox="1"/>
              <p:nvPr/>
            </p:nvSpPr>
            <p:spPr>
              <a:xfrm>
                <a:off x="3856466" y="4019300"/>
                <a:ext cx="1300356" cy="30181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chemeClr val="lt2"/>
                    </a:solidFill>
                    <a:latin typeface="Arial"/>
                    <a:ea typeface="Arial"/>
                    <a:cs typeface="Arial"/>
                    <a:sym typeface="Arial"/>
                  </a:rPr>
                  <a:t>App container</a:t>
                </a:r>
              </a:p>
            </p:txBody>
          </p:sp>
          <p:sp>
            <p:nvSpPr>
              <p:cNvPr id="91" name="Shape 91"/>
              <p:cNvSpPr/>
              <p:nvPr/>
            </p:nvSpPr>
            <p:spPr>
              <a:xfrm>
                <a:off x="3670300" y="3971926"/>
                <a:ext cx="1647824" cy="409573"/>
              </a:xfrm>
              <a:prstGeom prst="roundRect">
                <a:avLst>
                  <a:gd name="adj" fmla="val 16667"/>
                </a:avLst>
              </a:prstGeom>
              <a:noFill/>
              <a:ln w="12700" cap="flat" cmpd="sng">
                <a:solidFill>
                  <a:schemeClr val="lt2"/>
                </a:solidFill>
                <a:prstDash val="dash"/>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grpSp>
        <p:sp>
          <p:nvSpPr>
            <p:cNvPr id="92" name="Shape 92"/>
            <p:cNvSpPr/>
            <p:nvPr/>
          </p:nvSpPr>
          <p:spPr>
            <a:xfrm>
              <a:off x="3612312" y="3507316"/>
              <a:ext cx="1670940" cy="404284"/>
            </a:xfrm>
            <a:prstGeom prst="roundRect">
              <a:avLst>
                <a:gd name="adj" fmla="val 16667"/>
              </a:avLst>
            </a:prstGeom>
            <a:solidFill>
              <a:schemeClr val="accen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400" b="0" i="0" u="none" strike="noStrike" cap="none" baseline="0">
                  <a:solidFill>
                    <a:schemeClr val="lt1"/>
                  </a:solidFill>
                  <a:latin typeface="Arial"/>
                  <a:ea typeface="Arial"/>
                  <a:cs typeface="Arial"/>
                  <a:sym typeface="Arial"/>
                </a:rPr>
                <a:t>PCF Supported</a:t>
              </a:r>
            </a:p>
          </p:txBody>
        </p:sp>
        <p:sp>
          <p:nvSpPr>
            <p:cNvPr id="93" name="Shape 93"/>
            <p:cNvSpPr/>
            <p:nvPr/>
          </p:nvSpPr>
          <p:spPr>
            <a:xfrm>
              <a:off x="3612312" y="3024691"/>
              <a:ext cx="1670940" cy="404284"/>
            </a:xfrm>
            <a:prstGeom prst="roundRect">
              <a:avLst>
                <a:gd name="adj" fmla="val 16667"/>
              </a:avLst>
            </a:prstGeom>
            <a:solidFill>
              <a:schemeClr val="accent3"/>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400" b="0" i="0" u="none" strike="noStrike" cap="none" baseline="0">
                  <a:solidFill>
                    <a:schemeClr val="lt1"/>
                  </a:solidFill>
                  <a:latin typeface="Arial"/>
                  <a:ea typeface="Arial"/>
                  <a:cs typeface="Arial"/>
                  <a:sym typeface="Arial"/>
                </a:rPr>
                <a:t>Dev Supported</a:t>
              </a:r>
            </a:p>
          </p:txBody>
        </p:sp>
      </p:grpSp>
      <p:sp>
        <p:nvSpPr>
          <p:cNvPr id="94" name="Shape 94"/>
          <p:cNvSpPr/>
          <p:nvPr/>
        </p:nvSpPr>
        <p:spPr>
          <a:xfrm>
            <a:off x="259507" y="3859259"/>
            <a:ext cx="1670940" cy="404284"/>
          </a:xfrm>
          <a:prstGeom prst="roundRect">
            <a:avLst>
              <a:gd name="adj" fmla="val 16667"/>
            </a:avLst>
          </a:prstGeom>
          <a:solidFill>
            <a:schemeClr val="dk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400" b="0" i="0" u="none" strike="noStrike" cap="none" baseline="0">
                <a:solidFill>
                  <a:schemeClr val="lt1"/>
                </a:solidFill>
                <a:latin typeface="Arial"/>
                <a:ea typeface="Arial"/>
                <a:cs typeface="Arial"/>
                <a:sym typeface="Arial"/>
              </a:rPr>
              <a:t>Ops Supported</a:t>
            </a:r>
          </a:p>
        </p:txBody>
      </p:sp>
      <p:sp>
        <p:nvSpPr>
          <p:cNvPr id="95" name="Shape 95"/>
          <p:cNvSpPr txBox="1"/>
          <p:nvPr/>
        </p:nvSpPr>
        <p:spPr>
          <a:xfrm>
            <a:off x="5901866" y="1191666"/>
            <a:ext cx="2852675" cy="313932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lt2"/>
                </a:solidFill>
                <a:latin typeface="Arial"/>
                <a:ea typeface="Arial"/>
                <a:cs typeface="Arial"/>
                <a:sym typeface="Arial"/>
              </a:rPr>
              <a:t>PCF </a:t>
            </a:r>
            <a:r>
              <a:rPr lang="en-US" sz="1800" b="0" i="0" u="none" strike="noStrike" cap="none" baseline="0" dirty="0" err="1">
                <a:solidFill>
                  <a:schemeClr val="lt2"/>
                </a:solidFill>
                <a:latin typeface="Arial"/>
                <a:ea typeface="Arial"/>
                <a:cs typeface="Arial"/>
                <a:sym typeface="Arial"/>
              </a:rPr>
              <a:t>buildpacks</a:t>
            </a:r>
            <a:r>
              <a:rPr lang="en-US" sz="1800" b="0" i="0" u="none" strike="noStrike" cap="none" baseline="0" dirty="0">
                <a:solidFill>
                  <a:schemeClr val="lt2"/>
                </a:solidFill>
                <a:latin typeface="Arial"/>
                <a:ea typeface="Arial"/>
                <a:cs typeface="Arial"/>
                <a:sym typeface="Arial"/>
              </a:rPr>
              <a:t> provide full support and maintenance for 3 of the 4 layers of the container stack</a:t>
            </a:r>
          </a:p>
          <a:p>
            <a:pPr marL="0" marR="0" lvl="0" indent="0" algn="l" rtl="0">
              <a:spcBef>
                <a:spcPts val="0"/>
              </a:spcBef>
              <a:buNone/>
            </a:pPr>
            <a:endParaRPr sz="1800" b="0" i="0" u="none" strike="noStrike" cap="none" baseline="0" dirty="0">
              <a:solidFill>
                <a:schemeClr val="lt2"/>
              </a:solidFill>
              <a:latin typeface="Arial"/>
              <a:ea typeface="Arial"/>
              <a:cs typeface="Arial"/>
              <a:sym typeface="Arial"/>
            </a:endParaRPr>
          </a:p>
          <a:p>
            <a:pPr marL="0" marR="0" lvl="0" indent="0" algn="l" rtl="0">
              <a:spcBef>
                <a:spcPts val="0"/>
              </a:spcBef>
              <a:buSzPct val="25000"/>
              <a:buNone/>
            </a:pPr>
            <a:r>
              <a:rPr lang="en-US" sz="1800" b="0" i="0" u="none" strike="noStrike" cap="none" baseline="0" dirty="0" err="1">
                <a:solidFill>
                  <a:schemeClr val="lt2"/>
                </a:solidFill>
                <a:latin typeface="Arial"/>
                <a:ea typeface="Arial"/>
                <a:cs typeface="Arial"/>
                <a:sym typeface="Arial"/>
              </a:rPr>
              <a:t>Devs</a:t>
            </a:r>
            <a:r>
              <a:rPr lang="en-US" sz="1800" b="0" i="0" u="none" strike="noStrike" cap="none" baseline="0" dirty="0">
                <a:solidFill>
                  <a:schemeClr val="lt2"/>
                </a:solidFill>
                <a:latin typeface="Arial"/>
                <a:ea typeface="Arial"/>
                <a:cs typeface="Arial"/>
                <a:sym typeface="Arial"/>
              </a:rPr>
              <a:t> can focus on just the app code</a:t>
            </a:r>
          </a:p>
          <a:p>
            <a:pPr marL="0" marR="0" lvl="0" indent="0" algn="l" rtl="0">
              <a:spcBef>
                <a:spcPts val="0"/>
              </a:spcBef>
              <a:buNone/>
            </a:pPr>
            <a:endParaRPr sz="1800" b="0" i="0" u="none" strike="noStrike" cap="none" baseline="0" dirty="0">
              <a:solidFill>
                <a:schemeClr val="lt2"/>
              </a:solidFill>
              <a:latin typeface="Arial"/>
              <a:ea typeface="Arial"/>
              <a:cs typeface="Arial"/>
              <a:sym typeface="Arial"/>
            </a:endParaRPr>
          </a:p>
          <a:p>
            <a:pPr marL="0" marR="0" lvl="0" indent="0" algn="l" rtl="0">
              <a:spcBef>
                <a:spcPts val="0"/>
              </a:spcBef>
              <a:buSzPct val="25000"/>
              <a:buNone/>
            </a:pPr>
            <a:r>
              <a:rPr lang="en-US" sz="1800" b="0" i="0" u="none" strike="noStrike" cap="none" baseline="0" dirty="0">
                <a:solidFill>
                  <a:schemeClr val="lt2"/>
                </a:solidFill>
                <a:latin typeface="Arial"/>
                <a:ea typeface="Arial"/>
                <a:cs typeface="Arial"/>
                <a:sym typeface="Arial"/>
              </a:rPr>
              <a:t>PCF creates the container image for you</a:t>
            </a:r>
          </a:p>
        </p:txBody>
      </p:sp>
      <p:sp>
        <p:nvSpPr>
          <p:cNvPr id="21" name="Shape 81"/>
          <p:cNvSpPr txBox="1"/>
          <p:nvPr/>
        </p:nvSpPr>
        <p:spPr>
          <a:xfrm>
            <a:off x="2250243" y="854104"/>
            <a:ext cx="3254375" cy="36933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dirty="0" smtClean="0">
                <a:solidFill>
                  <a:schemeClr val="lt1"/>
                </a:solidFill>
                <a:latin typeface="Arial"/>
                <a:ea typeface="Arial"/>
                <a:cs typeface="Arial"/>
                <a:sym typeface="Arial"/>
              </a:rPr>
              <a:t>Container image</a:t>
            </a:r>
            <a:endParaRPr lang="en-US" sz="1800" b="0" i="0" u="none" strike="noStrike" cap="none" baseline="0"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61707779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6" name="Shape 666"/>
          <p:cNvSpPr/>
          <p:nvPr/>
        </p:nvSpPr>
        <p:spPr>
          <a:xfrm>
            <a:off x="205806" y="907996"/>
            <a:ext cx="6627633" cy="3578601"/>
          </a:xfrm>
          <a:prstGeom prst="rect">
            <a:avLst/>
          </a:prstGeom>
          <a:solidFill>
            <a:srgbClr val="BFBFBF"/>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292C2F"/>
              </a:solidFill>
              <a:latin typeface="Roboto"/>
              <a:ea typeface="Roboto"/>
              <a:cs typeface="Roboto"/>
              <a:sym typeface="Roboto"/>
            </a:endParaRPr>
          </a:p>
        </p:txBody>
      </p:sp>
      <p:sp>
        <p:nvSpPr>
          <p:cNvPr id="667" name="Shape 667"/>
          <p:cNvSpPr/>
          <p:nvPr/>
        </p:nvSpPr>
        <p:spPr>
          <a:xfrm>
            <a:off x="309766" y="1894005"/>
            <a:ext cx="6423653" cy="2010385"/>
          </a:xfrm>
          <a:prstGeom prst="rect">
            <a:avLst/>
          </a:prstGeom>
          <a:solidFill>
            <a:schemeClr val="accent1"/>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68" name="Shape 668"/>
          <p:cNvSpPr/>
          <p:nvPr/>
        </p:nvSpPr>
        <p:spPr>
          <a:xfrm>
            <a:off x="6950116" y="907996"/>
            <a:ext cx="1822203" cy="3578601"/>
          </a:xfrm>
          <a:prstGeom prst="rect">
            <a:avLst/>
          </a:prstGeom>
          <a:solidFill>
            <a:srgbClr val="45A3E3"/>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69" name="Shape 669"/>
          <p:cNvSpPr/>
          <p:nvPr/>
        </p:nvSpPr>
        <p:spPr>
          <a:xfrm>
            <a:off x="1470811" y="1353885"/>
            <a:ext cx="203392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Container Scheduling</a:t>
            </a:r>
          </a:p>
        </p:txBody>
      </p:sp>
      <p:sp>
        <p:nvSpPr>
          <p:cNvPr id="670" name="Shape 670"/>
          <p:cNvSpPr/>
          <p:nvPr/>
        </p:nvSpPr>
        <p:spPr>
          <a:xfrm>
            <a:off x="1946964" y="1957135"/>
            <a:ext cx="3213037"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Application Framework</a:t>
            </a:r>
          </a:p>
        </p:txBody>
      </p:sp>
      <p:sp>
        <p:nvSpPr>
          <p:cNvPr id="671" name="Shape 671"/>
          <p:cNvSpPr/>
          <p:nvPr/>
        </p:nvSpPr>
        <p:spPr>
          <a:xfrm>
            <a:off x="7095998" y="918650"/>
            <a:ext cx="152707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Services</a:t>
            </a:r>
          </a:p>
        </p:txBody>
      </p:sp>
      <p:sp>
        <p:nvSpPr>
          <p:cNvPr id="672" name="Shape 672"/>
          <p:cNvSpPr/>
          <p:nvPr/>
        </p:nvSpPr>
        <p:spPr>
          <a:xfrm>
            <a:off x="2267723" y="928573"/>
            <a:ext cx="257151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10253F"/>
                </a:solidFill>
                <a:latin typeface="Roboto"/>
                <a:ea typeface="Roboto"/>
                <a:cs typeface="Roboto"/>
                <a:sym typeface="Roboto"/>
              </a:rPr>
              <a:t>Platform Runtime</a:t>
            </a:r>
          </a:p>
        </p:txBody>
      </p:sp>
      <p:sp>
        <p:nvSpPr>
          <p:cNvPr id="673" name="Shape 673"/>
          <p:cNvSpPr/>
          <p:nvPr/>
        </p:nvSpPr>
        <p:spPr>
          <a:xfrm>
            <a:off x="309768" y="1353885"/>
            <a:ext cx="109158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Routing</a:t>
            </a:r>
          </a:p>
        </p:txBody>
      </p:sp>
      <p:sp>
        <p:nvSpPr>
          <p:cNvPr id="674" name="Shape 674"/>
          <p:cNvSpPr/>
          <p:nvPr/>
        </p:nvSpPr>
        <p:spPr>
          <a:xfrm>
            <a:off x="7095998" y="1369506"/>
            <a:ext cx="1527079" cy="41192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Database</a:t>
            </a:r>
          </a:p>
        </p:txBody>
      </p:sp>
      <p:sp>
        <p:nvSpPr>
          <p:cNvPr id="675" name="Shape 675"/>
          <p:cNvSpPr/>
          <p:nvPr/>
        </p:nvSpPr>
        <p:spPr>
          <a:xfrm>
            <a:off x="5423170" y="1348971"/>
            <a:ext cx="1310253"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Configuration</a:t>
            </a:r>
          </a:p>
        </p:txBody>
      </p:sp>
      <p:sp>
        <p:nvSpPr>
          <p:cNvPr id="676" name="Shape 676"/>
          <p:cNvSpPr/>
          <p:nvPr/>
        </p:nvSpPr>
        <p:spPr>
          <a:xfrm>
            <a:off x="3578698" y="1349660"/>
            <a:ext cx="1768069"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Service Discovery</a:t>
            </a:r>
          </a:p>
        </p:txBody>
      </p:sp>
      <p:sp>
        <p:nvSpPr>
          <p:cNvPr id="677" name="Shape 677"/>
          <p:cNvSpPr/>
          <p:nvPr/>
        </p:nvSpPr>
        <p:spPr>
          <a:xfrm>
            <a:off x="7095998" y="1873206"/>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Big Data</a:t>
            </a:r>
          </a:p>
        </p:txBody>
      </p:sp>
      <p:sp>
        <p:nvSpPr>
          <p:cNvPr id="678" name="Shape 678"/>
          <p:cNvSpPr/>
          <p:nvPr/>
        </p:nvSpPr>
        <p:spPr>
          <a:xfrm>
            <a:off x="7096172" y="2388444"/>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Object Storage</a:t>
            </a:r>
          </a:p>
        </p:txBody>
      </p:sp>
      <p:sp>
        <p:nvSpPr>
          <p:cNvPr id="679" name="Shape 679"/>
          <p:cNvSpPr/>
          <p:nvPr/>
        </p:nvSpPr>
        <p:spPr>
          <a:xfrm>
            <a:off x="7096172" y="2903682"/>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Mobile</a:t>
            </a:r>
          </a:p>
        </p:txBody>
      </p:sp>
      <p:sp>
        <p:nvSpPr>
          <p:cNvPr id="680" name="Shape 680"/>
          <p:cNvSpPr/>
          <p:nvPr/>
        </p:nvSpPr>
        <p:spPr>
          <a:xfrm>
            <a:off x="7096172" y="3418919"/>
            <a:ext cx="1526905"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Build CI</a:t>
            </a:r>
          </a:p>
        </p:txBody>
      </p:sp>
      <p:sp>
        <p:nvSpPr>
          <p:cNvPr id="681" name="Shape 681"/>
          <p:cNvSpPr/>
          <p:nvPr/>
        </p:nvSpPr>
        <p:spPr>
          <a:xfrm>
            <a:off x="7096172" y="3934155"/>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User Provided</a:t>
            </a:r>
          </a:p>
        </p:txBody>
      </p:sp>
      <p:sp>
        <p:nvSpPr>
          <p:cNvPr id="682" name="Shape 682"/>
          <p:cNvSpPr/>
          <p:nvPr/>
        </p:nvSpPr>
        <p:spPr>
          <a:xfrm>
            <a:off x="309768" y="3994538"/>
            <a:ext cx="3194970"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Logging &amp; Metrics</a:t>
            </a:r>
          </a:p>
        </p:txBody>
      </p:sp>
      <p:sp>
        <p:nvSpPr>
          <p:cNvPr id="683" name="Shape 683"/>
          <p:cNvSpPr/>
          <p:nvPr/>
        </p:nvSpPr>
        <p:spPr>
          <a:xfrm>
            <a:off x="3578698" y="3994538"/>
            <a:ext cx="3154724"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Messaging</a:t>
            </a:r>
          </a:p>
        </p:txBody>
      </p:sp>
      <p:sp>
        <p:nvSpPr>
          <p:cNvPr id="684" name="Shape 684"/>
          <p:cNvSpPr/>
          <p:nvPr/>
        </p:nvSpPr>
        <p:spPr>
          <a:xfrm>
            <a:off x="5170714" y="244324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Circuit Breakers</a:t>
            </a:r>
          </a:p>
        </p:txBody>
      </p:sp>
      <p:sp>
        <p:nvSpPr>
          <p:cNvPr id="685" name="Shape 685"/>
          <p:cNvSpPr/>
          <p:nvPr/>
        </p:nvSpPr>
        <p:spPr>
          <a:xfrm>
            <a:off x="486163" y="244324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12 Factor Apps</a:t>
            </a:r>
          </a:p>
        </p:txBody>
      </p:sp>
      <p:sp>
        <p:nvSpPr>
          <p:cNvPr id="686" name="Shape 686"/>
          <p:cNvSpPr/>
          <p:nvPr/>
        </p:nvSpPr>
        <p:spPr>
          <a:xfrm>
            <a:off x="3606373" y="244324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RESTful Services</a:t>
            </a:r>
          </a:p>
        </p:txBody>
      </p:sp>
      <p:sp>
        <p:nvSpPr>
          <p:cNvPr id="687" name="Shape 687"/>
          <p:cNvSpPr/>
          <p:nvPr/>
        </p:nvSpPr>
        <p:spPr>
          <a:xfrm>
            <a:off x="2042035" y="244324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Microservices</a:t>
            </a:r>
          </a:p>
        </p:txBody>
      </p:sp>
      <p:sp>
        <p:nvSpPr>
          <p:cNvPr id="688" name="Shape 688"/>
          <p:cNvSpPr/>
          <p:nvPr/>
        </p:nvSpPr>
        <p:spPr>
          <a:xfrm>
            <a:off x="5160005" y="316257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.NET</a:t>
            </a:r>
          </a:p>
        </p:txBody>
      </p:sp>
      <p:sp>
        <p:nvSpPr>
          <p:cNvPr id="689" name="Shape 689"/>
          <p:cNvSpPr/>
          <p:nvPr/>
        </p:nvSpPr>
        <p:spPr>
          <a:xfrm>
            <a:off x="475453" y="316257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Spring Boot</a:t>
            </a:r>
          </a:p>
        </p:txBody>
      </p:sp>
      <p:sp>
        <p:nvSpPr>
          <p:cNvPr id="690" name="Shape 690"/>
          <p:cNvSpPr/>
          <p:nvPr/>
        </p:nvSpPr>
        <p:spPr>
          <a:xfrm>
            <a:off x="3595664" y="316257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Node.js</a:t>
            </a:r>
          </a:p>
        </p:txBody>
      </p:sp>
      <p:sp>
        <p:nvSpPr>
          <p:cNvPr id="691" name="Shape 691"/>
          <p:cNvSpPr/>
          <p:nvPr/>
        </p:nvSpPr>
        <p:spPr>
          <a:xfrm>
            <a:off x="2031326" y="316257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Ruby on Rails</a:t>
            </a:r>
          </a:p>
        </p:txBody>
      </p:sp>
      <p:sp>
        <p:nvSpPr>
          <p:cNvPr id="692" name="Shape 692"/>
          <p:cNvSpPr/>
          <p:nvPr/>
        </p:nvSpPr>
        <p:spPr>
          <a:xfrm>
            <a:off x="205804" y="4556334"/>
            <a:ext cx="8566514" cy="489222"/>
          </a:xfrm>
          <a:prstGeom prst="rect">
            <a:avLst/>
          </a:prstGeom>
          <a:solidFill>
            <a:srgbClr val="097F73"/>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93" name="Shape 693"/>
          <p:cNvSpPr/>
          <p:nvPr/>
        </p:nvSpPr>
        <p:spPr>
          <a:xfrm>
            <a:off x="441892" y="4631668"/>
            <a:ext cx="1476413"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Operations</a:t>
            </a:r>
          </a:p>
        </p:txBody>
      </p:sp>
      <p:sp>
        <p:nvSpPr>
          <p:cNvPr id="694" name="Shape 694"/>
          <p:cNvSpPr/>
          <p:nvPr/>
        </p:nvSpPr>
        <p:spPr>
          <a:xfrm>
            <a:off x="2372603" y="4570113"/>
            <a:ext cx="1378453"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Zero Downtime Deployments</a:t>
            </a:r>
          </a:p>
        </p:txBody>
      </p:sp>
      <p:sp>
        <p:nvSpPr>
          <p:cNvPr id="695" name="Shape 695"/>
          <p:cNvSpPr/>
          <p:nvPr/>
        </p:nvSpPr>
        <p:spPr>
          <a:xfrm>
            <a:off x="3947434" y="4570113"/>
            <a:ext cx="1165134"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Failover &amp; Recovery</a:t>
            </a:r>
          </a:p>
        </p:txBody>
      </p:sp>
      <p:sp>
        <p:nvSpPr>
          <p:cNvPr id="696" name="Shape 696"/>
          <p:cNvSpPr/>
          <p:nvPr/>
        </p:nvSpPr>
        <p:spPr>
          <a:xfrm>
            <a:off x="5267309" y="4662447"/>
            <a:ext cx="1027763"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Scaling</a:t>
            </a:r>
          </a:p>
        </p:txBody>
      </p:sp>
      <p:sp>
        <p:nvSpPr>
          <p:cNvPr id="697" name="Shape 697"/>
          <p:cNvSpPr/>
          <p:nvPr/>
        </p:nvSpPr>
        <p:spPr>
          <a:xfrm>
            <a:off x="6439400" y="4570113"/>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Security Patching</a:t>
            </a:r>
          </a:p>
        </p:txBody>
      </p:sp>
      <p:sp>
        <p:nvSpPr>
          <p:cNvPr id="698" name="Shape 698"/>
          <p:cNvSpPr/>
          <p:nvPr/>
        </p:nvSpPr>
        <p:spPr>
          <a:xfrm>
            <a:off x="7655981" y="4570113"/>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Platform</a:t>
            </a:r>
          </a:p>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Upgrades</a:t>
            </a:r>
          </a:p>
        </p:txBody>
      </p:sp>
      <p:sp>
        <p:nvSpPr>
          <p:cNvPr id="40" name="Shape 954"/>
          <p:cNvSpPr txBox="1">
            <a:spLocks noGrp="1"/>
          </p:cNvSpPr>
          <p:nvPr>
            <p:ph type="title"/>
          </p:nvPr>
        </p:nvSpPr>
        <p:spPr>
          <a:xfrm>
            <a:off x="1077910" y="187313"/>
            <a:ext cx="6947616" cy="585514"/>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dirty="0" smtClean="0">
                <a:solidFill>
                  <a:srgbClr val="29756E"/>
                </a:solidFill>
                <a:latin typeface="Helvetica Neue"/>
                <a:ea typeface="Helvetica Neue"/>
                <a:cs typeface="Helvetica Neue"/>
                <a:sym typeface="Helvetica Neue"/>
              </a:rPr>
              <a:t>Pivotal Cloud Foundry Architecture</a:t>
            </a:r>
            <a:endParaRPr lang="en-US" sz="3200" b="0" i="0" u="none" strike="noStrike" cap="none" dirty="0">
              <a:solidFill>
                <a:srgbClr val="29756E"/>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4565162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sdunn\Documents\Pivotal Corporate\presentation\New Approach to Big Data\assets\Strata-Data-wid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 y="-6462"/>
            <a:ext cx="9167237" cy="5156574"/>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446036" y="1487156"/>
            <a:ext cx="3965191" cy="1975190"/>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kern="1200">
                <a:solidFill>
                  <a:schemeClr val="accent1"/>
                </a:solidFill>
                <a:latin typeface="+mj-lt"/>
                <a:ea typeface="+mj-ea"/>
                <a:cs typeface="+mj-cs"/>
              </a:defRPr>
            </a:lvl1pPr>
          </a:lstStyle>
          <a:p>
            <a:r>
              <a:rPr lang="en-US" sz="4000" dirty="0" smtClean="0">
                <a:solidFill>
                  <a:schemeClr val="bg1"/>
                </a:solidFill>
                <a:effectLst>
                  <a:outerShdw blurRad="76200" dist="50800" dir="5400000" algn="t" rotWithShape="0">
                    <a:prstClr val="black">
                      <a:alpha val="70000"/>
                    </a:prstClr>
                  </a:outerShdw>
                </a:effectLst>
                <a:latin typeface="Roboto Thin" panose="02000000000000000000" pitchFamily="2" charset="0"/>
                <a:ea typeface="Roboto Thin" panose="02000000000000000000" pitchFamily="2" charset="0"/>
                <a:cs typeface="Roboto Thin" panose="02000000000000000000" pitchFamily="2" charset="0"/>
              </a:rPr>
              <a:t>Open.</a:t>
            </a:r>
          </a:p>
          <a:p>
            <a:r>
              <a:rPr lang="en-US" sz="4000" dirty="0" smtClean="0">
                <a:solidFill>
                  <a:schemeClr val="bg1"/>
                </a:solidFill>
                <a:effectLst>
                  <a:outerShdw blurRad="76200" dist="50800" dir="5400000" algn="t" rotWithShape="0">
                    <a:prstClr val="black">
                      <a:alpha val="70000"/>
                    </a:prstClr>
                  </a:outerShdw>
                </a:effectLst>
                <a:latin typeface="Roboto Thin" panose="02000000000000000000" pitchFamily="2" charset="0"/>
                <a:ea typeface="Roboto Thin" panose="02000000000000000000" pitchFamily="2" charset="0"/>
                <a:cs typeface="Roboto Thin" panose="02000000000000000000" pitchFamily="2" charset="0"/>
              </a:rPr>
              <a:t>Agile.</a:t>
            </a:r>
          </a:p>
          <a:p>
            <a:r>
              <a:rPr lang="en-US" sz="4000" dirty="0" smtClean="0">
                <a:solidFill>
                  <a:schemeClr val="bg1"/>
                </a:solidFill>
                <a:effectLst>
                  <a:outerShdw blurRad="76200" dist="50800" dir="5400000" algn="t" rotWithShape="0">
                    <a:prstClr val="black">
                      <a:alpha val="70000"/>
                    </a:prstClr>
                  </a:outerShdw>
                </a:effectLst>
                <a:latin typeface="Roboto Thin" panose="02000000000000000000" pitchFamily="2" charset="0"/>
                <a:ea typeface="Roboto Thin" panose="02000000000000000000" pitchFamily="2" charset="0"/>
                <a:cs typeface="Roboto Thin" panose="02000000000000000000" pitchFamily="2" charset="0"/>
              </a:rPr>
              <a:t>Cloud-Ready.</a:t>
            </a:r>
          </a:p>
        </p:txBody>
      </p:sp>
      <p:pic>
        <p:nvPicPr>
          <p:cNvPr id="11" name="Picture 2" descr="C:\Users\sdunn\Documents\Pivotal Corporate\presentation\Misc Assets\pivotal-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613" y="1"/>
            <a:ext cx="2045956" cy="801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08521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38A7E"/>
                </a:solidFill>
              </a:rPr>
              <a:t>Agenda</a:t>
            </a:r>
            <a:endParaRPr lang="en-US" dirty="0">
              <a:solidFill>
                <a:srgbClr val="138A7E"/>
              </a:solidFill>
            </a:endParaRPr>
          </a:p>
        </p:txBody>
      </p:sp>
      <p:sp>
        <p:nvSpPr>
          <p:cNvPr id="3" name="Content Placeholder 2"/>
          <p:cNvSpPr>
            <a:spLocks noGrp="1"/>
          </p:cNvSpPr>
          <p:nvPr>
            <p:ph sz="quarter" idx="10"/>
          </p:nvPr>
        </p:nvSpPr>
        <p:spPr>
          <a:xfrm>
            <a:off x="457199" y="1108074"/>
            <a:ext cx="8545965" cy="3273007"/>
          </a:xfrm>
        </p:spPr>
        <p:txBody>
          <a:bodyPr>
            <a:normAutofit/>
          </a:bodyPr>
          <a:lstStyle/>
          <a:p>
            <a:r>
              <a:rPr lang="en-US" dirty="0" smtClean="0"/>
              <a:t>BOSH – Deploy Pivotal Cloud Foundry</a:t>
            </a:r>
          </a:p>
          <a:p>
            <a:pPr lvl="1"/>
            <a:r>
              <a:rPr lang="en-US" dirty="0" smtClean="0"/>
              <a:t>BOSH Basics</a:t>
            </a:r>
          </a:p>
          <a:p>
            <a:pPr lvl="1"/>
            <a:r>
              <a:rPr lang="en-US" dirty="0" smtClean="0"/>
              <a:t>BOSH Architecture</a:t>
            </a:r>
          </a:p>
          <a:p>
            <a:r>
              <a:rPr lang="en-US" dirty="0" smtClean="0"/>
              <a:t>Pivotal Cloud Foundry</a:t>
            </a:r>
          </a:p>
          <a:p>
            <a:pPr lvl="1"/>
            <a:r>
              <a:rPr lang="en-US" dirty="0" smtClean="0"/>
              <a:t>PCF Basics</a:t>
            </a:r>
          </a:p>
          <a:p>
            <a:pPr lvl="1"/>
            <a:r>
              <a:rPr lang="en-US" dirty="0" smtClean="0"/>
              <a:t>PCF Architecture</a:t>
            </a:r>
          </a:p>
        </p:txBody>
      </p:sp>
    </p:spTree>
    <p:extLst>
      <p:ext uri="{BB962C8B-B14F-4D97-AF65-F5344CB8AC3E}">
        <p14:creationId xmlns:p14="http://schemas.microsoft.com/office/powerpoint/2010/main" val="29006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36"/>
        <p:cNvGrpSpPr/>
        <p:nvPr/>
      </p:nvGrpSpPr>
      <p:grpSpPr>
        <a:xfrm>
          <a:off x="0" y="0"/>
          <a:ext cx="0" cy="0"/>
          <a:chOff x="0" y="0"/>
          <a:chExt cx="0" cy="0"/>
        </a:xfrm>
      </p:grpSpPr>
      <p:grpSp>
        <p:nvGrpSpPr>
          <p:cNvPr id="1038" name="Shape 1038"/>
          <p:cNvGrpSpPr/>
          <p:nvPr/>
        </p:nvGrpSpPr>
        <p:grpSpPr>
          <a:xfrm>
            <a:off x="1085452" y="1203761"/>
            <a:ext cx="4026065" cy="3818441"/>
            <a:chOff x="214735" y="1131358"/>
            <a:chExt cx="4026065" cy="3818441"/>
          </a:xfrm>
        </p:grpSpPr>
        <p:sp>
          <p:nvSpPr>
            <p:cNvPr id="1039" name="Shape 1039"/>
            <p:cNvSpPr txBox="1"/>
            <p:nvPr/>
          </p:nvSpPr>
          <p:spPr>
            <a:xfrm>
              <a:off x="214735" y="4580467"/>
              <a:ext cx="4026065" cy="36933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a:solidFill>
                    <a:schemeClr val="lt1"/>
                  </a:solidFill>
                  <a:latin typeface="Arial"/>
                  <a:ea typeface="Arial"/>
                  <a:cs typeface="Arial"/>
                  <a:sym typeface="Arial"/>
                </a:rPr>
                <a:t>* Devs may bring a custom buildpack</a:t>
              </a:r>
            </a:p>
          </p:txBody>
        </p:sp>
        <p:sp>
          <p:nvSpPr>
            <p:cNvPr id="1040" name="Shape 1040"/>
            <p:cNvSpPr/>
            <p:nvPr/>
          </p:nvSpPr>
          <p:spPr>
            <a:xfrm>
              <a:off x="350745" y="1131358"/>
              <a:ext cx="3102126" cy="2540000"/>
            </a:xfrm>
            <a:prstGeom prst="roundRect">
              <a:avLst>
                <a:gd name="adj" fmla="val 11705"/>
              </a:avLst>
            </a:prstGeom>
            <a:noFill/>
            <a:ln w="19050" cap="flat" cmpd="sng">
              <a:solidFill>
                <a:schemeClr val="lt2"/>
              </a:solidFill>
              <a:prstDash val="dash"/>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sp>
          <p:nvSpPr>
            <p:cNvPr id="1041" name="Shape 1041"/>
            <p:cNvSpPr/>
            <p:nvPr/>
          </p:nvSpPr>
          <p:spPr>
            <a:xfrm>
              <a:off x="572785" y="2036233"/>
              <a:ext cx="2635249" cy="698500"/>
            </a:xfrm>
            <a:prstGeom prst="roundRect">
              <a:avLst>
                <a:gd name="adj" fmla="val 16667"/>
              </a:avLst>
            </a:prstGeom>
            <a:gradFill flip="none" rotWithShape="1">
              <a:gsLst>
                <a:gs pos="0">
                  <a:schemeClr val="accent2">
                    <a:lumMod val="75000"/>
                  </a:schemeClr>
                </a:gs>
                <a:gs pos="100000">
                  <a:schemeClr val="accent2">
                    <a:lumMod val="60000"/>
                    <a:lumOff val="40000"/>
                  </a:schemeClr>
                </a:gs>
              </a:gsLst>
              <a:lin ang="16800000" scaled="0"/>
              <a:tileRect/>
            </a:gradFill>
            <a:ln w="9525"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dirty="0">
                  <a:solidFill>
                    <a:schemeClr val="lt1"/>
                  </a:solidFill>
                </a:rPr>
                <a:t>R</a:t>
              </a:r>
              <a:r>
                <a:rPr lang="en-US" sz="1800" b="0" i="0" u="none" strike="noStrike" cap="none" baseline="0" dirty="0" smtClean="0">
                  <a:solidFill>
                    <a:schemeClr val="lt1"/>
                  </a:solidFill>
                  <a:latin typeface="Arial"/>
                  <a:ea typeface="Arial"/>
                  <a:cs typeface="Arial"/>
                  <a:sym typeface="Arial"/>
                </a:rPr>
                <a:t>untime </a:t>
              </a:r>
              <a:r>
                <a:rPr lang="en-US" sz="1800" b="0" i="0" u="none" strike="noStrike" cap="none" baseline="0" dirty="0">
                  <a:solidFill>
                    <a:schemeClr val="lt1"/>
                  </a:solidFill>
                  <a:latin typeface="Arial"/>
                  <a:ea typeface="Arial"/>
                  <a:cs typeface="Arial"/>
                  <a:sym typeface="Arial"/>
                </a:rPr>
                <a:t>layer*</a:t>
              </a:r>
            </a:p>
          </p:txBody>
        </p:sp>
        <p:sp>
          <p:nvSpPr>
            <p:cNvPr id="1042" name="Shape 1042"/>
            <p:cNvSpPr/>
            <p:nvPr/>
          </p:nvSpPr>
          <p:spPr>
            <a:xfrm>
              <a:off x="572785" y="2887133"/>
              <a:ext cx="2635249" cy="698500"/>
            </a:xfrm>
            <a:prstGeom prst="roundRect">
              <a:avLst>
                <a:gd name="adj" fmla="val 16667"/>
              </a:avLst>
            </a:prstGeom>
            <a:gradFill flip="none" rotWithShape="1">
              <a:gsLst>
                <a:gs pos="0">
                  <a:schemeClr val="accent2">
                    <a:lumMod val="75000"/>
                  </a:schemeClr>
                </a:gs>
                <a:gs pos="100000">
                  <a:schemeClr val="accent2">
                    <a:lumMod val="60000"/>
                    <a:lumOff val="40000"/>
                  </a:schemeClr>
                </a:gs>
              </a:gsLst>
              <a:lin ang="16800000" scaled="0"/>
              <a:tileRect/>
            </a:gradFill>
            <a:ln w="9525" cap="flat" cmpd="sng">
              <a:noFill/>
              <a:prstDash val="solid"/>
              <a:round/>
              <a:headEnd type="none" w="med" len="med"/>
              <a:tailEnd type="none" w="med" len="med"/>
            </a:ln>
          </p:spPr>
          <p:txBody>
            <a:bodyPr lIns="91425" tIns="45700" rIns="91425" bIns="45700" anchor="ctr" anchorCtr="0">
              <a:noAutofit/>
            </a:bodyPr>
            <a:lstStyle/>
            <a:p>
              <a:pPr algn="ctr">
                <a:buSzPct val="25000"/>
              </a:pPr>
              <a:r>
                <a:rPr lang="en-US" sz="1800" dirty="0">
                  <a:solidFill>
                    <a:schemeClr val="lt1"/>
                  </a:solidFill>
                </a:rPr>
                <a:t>OS image</a:t>
              </a:r>
            </a:p>
          </p:txBody>
        </p:sp>
        <p:sp>
          <p:nvSpPr>
            <p:cNvPr id="1043" name="Shape 1043"/>
            <p:cNvSpPr/>
            <p:nvPr/>
          </p:nvSpPr>
          <p:spPr>
            <a:xfrm>
              <a:off x="572785" y="1204383"/>
              <a:ext cx="2635249" cy="698500"/>
            </a:xfrm>
            <a:prstGeom prst="roundRect">
              <a:avLst>
                <a:gd name="adj" fmla="val 16667"/>
              </a:avLst>
            </a:prstGeom>
            <a:gradFill flip="none" rotWithShape="1">
              <a:gsLst>
                <a:gs pos="0">
                  <a:schemeClr val="tx2">
                    <a:lumMod val="50000"/>
                    <a:lumOff val="50000"/>
                  </a:schemeClr>
                </a:gs>
                <a:gs pos="100000">
                  <a:schemeClr val="bg1">
                    <a:lumMod val="75000"/>
                  </a:schemeClr>
                </a:gs>
              </a:gsLst>
              <a:lin ang="17400000" scaled="0"/>
              <a:tileRect/>
            </a:gradFill>
            <a:ln w="12700" cap="flat" cmpd="sng">
              <a:no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dirty="0">
                  <a:solidFill>
                    <a:schemeClr val="lt1"/>
                  </a:solidFill>
                </a:rPr>
                <a:t>A</a:t>
              </a:r>
              <a:r>
                <a:rPr lang="en-US" sz="1800" b="0" i="0" u="none" strike="noStrike" cap="none" baseline="0" dirty="0" smtClean="0">
                  <a:solidFill>
                    <a:schemeClr val="lt1"/>
                  </a:solidFill>
                  <a:latin typeface="Arial"/>
                  <a:ea typeface="Arial"/>
                  <a:cs typeface="Arial"/>
                  <a:sym typeface="Arial"/>
                </a:rPr>
                <a:t>pplication </a:t>
              </a:r>
              <a:r>
                <a:rPr lang="en-US" sz="1800" b="0" i="0" u="none" strike="noStrike" cap="none" baseline="0" dirty="0">
                  <a:solidFill>
                    <a:schemeClr val="lt1"/>
                  </a:solidFill>
                  <a:latin typeface="Arial"/>
                  <a:ea typeface="Arial"/>
                  <a:cs typeface="Arial"/>
                  <a:sym typeface="Arial"/>
                </a:rPr>
                <a:t>layer</a:t>
              </a:r>
            </a:p>
          </p:txBody>
        </p:sp>
        <p:sp>
          <p:nvSpPr>
            <p:cNvPr id="1045" name="Shape 1045"/>
            <p:cNvSpPr/>
            <p:nvPr/>
          </p:nvSpPr>
          <p:spPr>
            <a:xfrm>
              <a:off x="566435" y="3747557"/>
              <a:ext cx="2635249" cy="698500"/>
            </a:xfrm>
            <a:prstGeom prst="roundRect">
              <a:avLst>
                <a:gd name="adj" fmla="val 16667"/>
              </a:avLst>
            </a:prstGeom>
            <a:gradFill flip="none" rotWithShape="1">
              <a:gsLst>
                <a:gs pos="0">
                  <a:schemeClr val="accent2">
                    <a:lumMod val="75000"/>
                  </a:schemeClr>
                </a:gs>
                <a:gs pos="100000">
                  <a:schemeClr val="accent2">
                    <a:lumMod val="60000"/>
                    <a:lumOff val="40000"/>
                  </a:schemeClr>
                </a:gs>
              </a:gsLst>
              <a:lin ang="16800000" scaled="0"/>
              <a:tileRect/>
            </a:gradFill>
            <a:ln w="9525" cap="flat" cmpd="sng">
              <a:noFill/>
              <a:prstDash val="solid"/>
              <a:round/>
              <a:headEnd type="none" w="med" len="med"/>
              <a:tailEnd type="none" w="med" len="med"/>
            </a:ln>
          </p:spPr>
          <p:txBody>
            <a:bodyPr lIns="91425" tIns="45700" rIns="91425" bIns="45700" anchor="ctr" anchorCtr="0">
              <a:noAutofit/>
            </a:bodyPr>
            <a:lstStyle/>
            <a:p>
              <a:pPr algn="ctr">
                <a:buSzPct val="25000"/>
              </a:pPr>
              <a:r>
                <a:rPr lang="en-US" sz="1800" dirty="0">
                  <a:solidFill>
                    <a:schemeClr val="lt1"/>
                  </a:solidFill>
                </a:rPr>
                <a:t>Linux host &amp; kernel</a:t>
              </a:r>
            </a:p>
          </p:txBody>
        </p:sp>
      </p:grpSp>
      <p:sp>
        <p:nvSpPr>
          <p:cNvPr id="1053" name="Shape 1053"/>
          <p:cNvSpPr/>
          <p:nvPr/>
        </p:nvSpPr>
        <p:spPr>
          <a:xfrm>
            <a:off x="4693179" y="2959536"/>
            <a:ext cx="210276" cy="1558924"/>
          </a:xfrm>
          <a:prstGeom prst="rightBrace">
            <a:avLst>
              <a:gd name="adj1" fmla="val 8333"/>
              <a:gd name="adj2" fmla="val 50000"/>
            </a:avLst>
          </a:prstGeom>
          <a:noFill/>
          <a:ln w="1905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055" name="Shape 1055"/>
          <p:cNvSpPr/>
          <p:nvPr/>
        </p:nvSpPr>
        <p:spPr>
          <a:xfrm>
            <a:off x="4692572" y="2108636"/>
            <a:ext cx="210276" cy="715973"/>
          </a:xfrm>
          <a:prstGeom prst="rightBrace">
            <a:avLst>
              <a:gd name="adj1" fmla="val 8333"/>
              <a:gd name="adj2" fmla="val 50000"/>
            </a:avLst>
          </a:prstGeom>
          <a:noFill/>
          <a:ln w="1905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1056" name="Shape 1056"/>
          <p:cNvSpPr/>
          <p:nvPr/>
        </p:nvSpPr>
        <p:spPr>
          <a:xfrm>
            <a:off x="4691967" y="1257736"/>
            <a:ext cx="210276" cy="715973"/>
          </a:xfrm>
          <a:prstGeom prst="rightBrace">
            <a:avLst>
              <a:gd name="adj1" fmla="val 8333"/>
              <a:gd name="adj2" fmla="val 50000"/>
            </a:avLst>
          </a:prstGeom>
          <a:noFill/>
          <a:ln w="19050" cap="flat" cmpd="sng">
            <a:solidFill>
              <a:schemeClr val="tx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Arial"/>
              <a:ea typeface="Arial"/>
              <a:cs typeface="Arial"/>
              <a:sym typeface="Arial"/>
            </a:endParaRPr>
          </a:p>
        </p:txBody>
      </p:sp>
      <p:sp>
        <p:nvSpPr>
          <p:cNvPr id="26" name="Shape 772"/>
          <p:cNvSpPr txBox="1">
            <a:spLocks/>
          </p:cNvSpPr>
          <p:nvPr/>
        </p:nvSpPr>
        <p:spPr>
          <a:xfrm>
            <a:off x="366712" y="325437"/>
            <a:ext cx="8410574" cy="460374"/>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1" i="0" u="none" strike="noStrike" cap="none" baseline="0">
                <a:solidFill>
                  <a:schemeClr val="dk2"/>
                </a:solidFill>
                <a:latin typeface="Arial"/>
                <a:ea typeface="Arial"/>
                <a:cs typeface="Arial"/>
                <a:sym typeface="Arial"/>
                <a:rtl val="0"/>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a:buClr>
                <a:schemeClr val="dk2"/>
              </a:buClr>
              <a:buSzPct val="25000"/>
            </a:pPr>
            <a:r>
              <a:rPr lang="en-US" b="0" dirty="0" smtClean="0"/>
              <a:t>Each </a:t>
            </a:r>
            <a:r>
              <a:rPr lang="en-US" b="0" dirty="0"/>
              <a:t>Layer Upgradable with Zero Downtime</a:t>
            </a:r>
          </a:p>
        </p:txBody>
      </p:sp>
      <p:sp>
        <p:nvSpPr>
          <p:cNvPr id="17" name="Rectangle 16"/>
          <p:cNvSpPr/>
          <p:nvPr/>
        </p:nvSpPr>
        <p:spPr>
          <a:xfrm>
            <a:off x="5331116" y="2171516"/>
            <a:ext cx="2451811" cy="590907"/>
          </a:xfrm>
          <a:prstGeom prst="rect">
            <a:avLst/>
          </a:prstGeom>
          <a:ln>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Blue Green deployment</a:t>
            </a:r>
            <a:endParaRPr lang="en-US" dirty="0"/>
          </a:p>
        </p:txBody>
      </p:sp>
      <p:cxnSp>
        <p:nvCxnSpPr>
          <p:cNvPr id="22" name="Straight Connector 21"/>
          <p:cNvCxnSpPr>
            <a:endCxn id="17" idx="1"/>
          </p:cNvCxnSpPr>
          <p:nvPr/>
        </p:nvCxnSpPr>
        <p:spPr>
          <a:xfrm>
            <a:off x="4903455" y="2466970"/>
            <a:ext cx="427661" cy="0"/>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5331116" y="1317316"/>
            <a:ext cx="2451811" cy="590907"/>
          </a:xfrm>
          <a:prstGeom prst="rect">
            <a:avLst/>
          </a:prstGeom>
          <a:ln>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Blue Green deployment</a:t>
            </a:r>
            <a:endParaRPr lang="en-US" dirty="0"/>
          </a:p>
        </p:txBody>
      </p:sp>
      <p:cxnSp>
        <p:nvCxnSpPr>
          <p:cNvPr id="28" name="Straight Connector 27"/>
          <p:cNvCxnSpPr>
            <a:endCxn id="27" idx="1"/>
          </p:cNvCxnSpPr>
          <p:nvPr/>
        </p:nvCxnSpPr>
        <p:spPr>
          <a:xfrm>
            <a:off x="4903455" y="1612770"/>
            <a:ext cx="427661" cy="0"/>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5331116" y="3444244"/>
            <a:ext cx="2451811" cy="590907"/>
          </a:xfrm>
          <a:prstGeom prst="rect">
            <a:avLst/>
          </a:prstGeom>
          <a:ln>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Arial"/>
              <a:buChar char="•"/>
            </a:pPr>
            <a:r>
              <a:rPr lang="en-US" dirty="0"/>
              <a:t>Canary style</a:t>
            </a:r>
          </a:p>
          <a:p>
            <a:pPr marL="285750" indent="-285750">
              <a:buFont typeface="Arial"/>
              <a:buChar char="•"/>
            </a:pPr>
            <a:r>
              <a:rPr lang="en-US" dirty="0"/>
              <a:t>No downtime</a:t>
            </a:r>
          </a:p>
        </p:txBody>
      </p:sp>
      <p:cxnSp>
        <p:nvCxnSpPr>
          <p:cNvPr id="30" name="Straight Connector 29"/>
          <p:cNvCxnSpPr>
            <a:endCxn id="29" idx="1"/>
          </p:cNvCxnSpPr>
          <p:nvPr/>
        </p:nvCxnSpPr>
        <p:spPr>
          <a:xfrm>
            <a:off x="4903455" y="3739698"/>
            <a:ext cx="427661" cy="0"/>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143273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Shape 878"/>
          <p:cNvSpPr txBox="1">
            <a:spLocks noGrp="1"/>
          </p:cNvSpPr>
          <p:nvPr>
            <p:ph type="body" idx="1"/>
          </p:nvPr>
        </p:nvSpPr>
        <p:spPr>
          <a:xfrm>
            <a:off x="1367319" y="1139873"/>
            <a:ext cx="5813956" cy="346219"/>
          </a:xfrm>
          <a:prstGeom prst="rect">
            <a:avLst/>
          </a:prstGeom>
          <a:noFill/>
          <a:ln>
            <a:noFill/>
          </a:ln>
        </p:spPr>
        <p:txBody>
          <a:bodyPr lIns="0" tIns="0" rIns="0" bIns="0" anchor="t" anchorCtr="0">
            <a:noAutofit/>
          </a:bodyPr>
          <a:lstStyle/>
          <a:p>
            <a:pPr marL="0" lvl="1" algn="ctr">
              <a:buClr>
                <a:srgbClr val="2C95DD"/>
              </a:buClr>
              <a:buSzPct val="25000"/>
            </a:pPr>
            <a:r>
              <a:rPr lang="en-US" sz="1800" dirty="0"/>
              <a:t>Business differentiating functionality deployed </a:t>
            </a:r>
            <a:r>
              <a:rPr lang="en-US" sz="1800" dirty="0" smtClean="0"/>
              <a:t/>
            </a:r>
            <a:br>
              <a:rPr lang="en-US" sz="1800" dirty="0" smtClean="0"/>
            </a:br>
            <a:r>
              <a:rPr lang="en-US" sz="1800" dirty="0" smtClean="0"/>
              <a:t>daily</a:t>
            </a:r>
            <a:r>
              <a:rPr lang="en-US" sz="1800" dirty="0"/>
              <a:t>, hourly, continuously…</a:t>
            </a:r>
          </a:p>
          <a:p>
            <a:pPr marL="0" marR="0" lvl="1" indent="0" algn="ctr" rtl="0">
              <a:spcBef>
                <a:spcPts val="0"/>
              </a:spcBef>
              <a:buClr>
                <a:srgbClr val="2C95DD"/>
              </a:buClr>
              <a:buSzPct val="25000"/>
              <a:buFont typeface="Arial"/>
              <a:buNone/>
            </a:pPr>
            <a:endParaRPr lang="en-US" sz="1800" i="0" u="none" strike="noStrike" cap="none" baseline="0" dirty="0">
              <a:solidFill>
                <a:srgbClr val="000000"/>
              </a:solidFill>
              <a:sym typeface="Arial"/>
            </a:endParaRPr>
          </a:p>
        </p:txBody>
      </p:sp>
      <p:sp>
        <p:nvSpPr>
          <p:cNvPr id="879" name="Shape 879"/>
          <p:cNvSpPr txBox="1">
            <a:spLocks noGrp="1"/>
          </p:cNvSpPr>
          <p:nvPr>
            <p:ph type="title"/>
          </p:nvPr>
        </p:nvSpPr>
        <p:spPr>
          <a:xfrm>
            <a:off x="366712" y="325437"/>
            <a:ext cx="8410574" cy="460374"/>
          </a:xfrm>
          <a:prstGeom prst="rect">
            <a:avLst/>
          </a:prstGeom>
          <a:noFill/>
          <a:ln>
            <a:noFill/>
          </a:ln>
        </p:spPr>
        <p:txBody>
          <a:bodyPr lIns="0" tIns="0" rIns="0" bIns="0" anchor="t" anchorCtr="0">
            <a:noAutofit/>
          </a:bodyPr>
          <a:lstStyle/>
          <a:p>
            <a:pPr marL="0" marR="0" lvl="0" indent="0" algn="l" rtl="0">
              <a:lnSpc>
                <a:spcPct val="90000"/>
              </a:lnSpc>
              <a:spcBef>
                <a:spcPts val="0"/>
              </a:spcBef>
              <a:buClr>
                <a:srgbClr val="33928A"/>
              </a:buClr>
              <a:buSzPct val="25000"/>
              <a:buFont typeface="Arial"/>
              <a:buNone/>
            </a:pPr>
            <a:r>
              <a:rPr lang="en-US" sz="2800" b="0" u="none" strike="noStrike" cap="none" baseline="0" dirty="0">
                <a:solidFill>
                  <a:srgbClr val="33928A"/>
                </a:solidFill>
                <a:latin typeface="Arial"/>
                <a:ea typeface="Arial"/>
                <a:cs typeface="Arial"/>
                <a:sym typeface="Arial"/>
              </a:rPr>
              <a:t>Fuel cloud native transformation</a:t>
            </a:r>
          </a:p>
        </p:txBody>
      </p:sp>
      <p:graphicFrame>
        <p:nvGraphicFramePr>
          <p:cNvPr id="881" name="Shape 881"/>
          <p:cNvGraphicFramePr/>
          <p:nvPr>
            <p:extLst>
              <p:ext uri="{D42A27DB-BD31-4B8C-83A1-F6EECF244321}">
                <p14:modId xmlns:p14="http://schemas.microsoft.com/office/powerpoint/2010/main" val="966057001"/>
              </p:ext>
            </p:extLst>
          </p:nvPr>
        </p:nvGraphicFramePr>
        <p:xfrm>
          <a:off x="1173245" y="1943810"/>
          <a:ext cx="6822287" cy="2365765"/>
        </p:xfrm>
        <a:graphic>
          <a:graphicData uri="http://schemas.openxmlformats.org/drawingml/2006/table">
            <a:tbl>
              <a:tblPr bandRow="1">
                <a:tableStyleId>{3B4B98B0-60AC-42C2-AFA5-B58CD77FA1E5}</a:tableStyleId>
              </a:tblPr>
              <a:tblGrid>
                <a:gridCol w="4794526"/>
                <a:gridCol w="2027761"/>
              </a:tblGrid>
              <a:tr h="354025">
                <a:tc>
                  <a:txBody>
                    <a:bodyPr/>
                    <a:lstStyle/>
                    <a:p>
                      <a:pPr marL="0" marR="0" lvl="0" indent="0" algn="l" rtl="0">
                        <a:spcBef>
                          <a:spcPts val="0"/>
                        </a:spcBef>
                        <a:buSzPct val="25000"/>
                        <a:buNone/>
                      </a:pPr>
                      <a:r>
                        <a:rPr lang="en-US" sz="1600" u="none" strike="noStrike" cap="none" baseline="0" dirty="0"/>
                        <a:t>Provision Runtime Resources</a:t>
                      </a:r>
                      <a:endParaRPr lang="en-US" sz="1600" u="none" strike="noStrike" cap="none" baseline="0" dirty="0">
                        <a:solidFill>
                          <a:schemeClr val="lt1"/>
                        </a:solidFill>
                      </a:endParaRPr>
                    </a:p>
                  </a:txBody>
                  <a:tcPr marL="91450" marR="91450" marT="45725" marB="45725"/>
                </a:tc>
                <a:tc>
                  <a:txBody>
                    <a:bodyPr/>
                    <a:lstStyle/>
                    <a:p>
                      <a:pPr marL="0" marR="0" lvl="0" indent="0" algn="l" rtl="0">
                        <a:spcBef>
                          <a:spcPts val="0"/>
                        </a:spcBef>
                        <a:buSzPct val="25000"/>
                        <a:buNone/>
                      </a:pPr>
                      <a:r>
                        <a:rPr lang="en-US" sz="1600" u="none" strike="noStrike" cap="none" baseline="0" dirty="0"/>
                        <a:t>Seconds</a:t>
                      </a:r>
                      <a:endParaRPr lang="en-US" sz="1600" b="1" u="none" strike="noStrike" cap="none" baseline="0" dirty="0">
                        <a:solidFill>
                          <a:schemeClr val="lt1"/>
                        </a:solidFill>
                      </a:endParaRPr>
                    </a:p>
                  </a:txBody>
                  <a:tcPr marL="91450" marR="91450" marT="45725" marB="45725"/>
                </a:tc>
              </a:tr>
              <a:tr h="300625">
                <a:tc>
                  <a:txBody>
                    <a:bodyPr/>
                    <a:lstStyle/>
                    <a:p>
                      <a:pPr marL="0" marR="0" lvl="0" indent="0" algn="l" rtl="0">
                        <a:spcBef>
                          <a:spcPts val="0"/>
                        </a:spcBef>
                        <a:buSzPct val="25000"/>
                        <a:buNone/>
                      </a:pPr>
                      <a:r>
                        <a:rPr lang="en-US" sz="1600" u="none" strike="noStrike" cap="none" baseline="0" dirty="0"/>
                        <a:t>Container Orchestration</a:t>
                      </a:r>
                      <a:endParaRPr lang="en-US" sz="1600" u="none" strike="noStrike" cap="none" baseline="0" dirty="0">
                        <a:solidFill>
                          <a:schemeClr val="lt1"/>
                        </a:solidFill>
                      </a:endParaRPr>
                    </a:p>
                  </a:txBody>
                  <a:tcPr marL="91450" marR="91450" marT="45725" marB="45725"/>
                </a:tc>
                <a:tc>
                  <a:txBody>
                    <a:bodyPr/>
                    <a:lstStyle/>
                    <a:p>
                      <a:pPr marL="0" marR="0" lvl="0" indent="0" algn="l" rtl="0">
                        <a:spcBef>
                          <a:spcPts val="0"/>
                        </a:spcBef>
                        <a:buSzPct val="25000"/>
                        <a:buNone/>
                      </a:pPr>
                      <a:r>
                        <a:rPr lang="en-US" sz="1600" u="none" strike="noStrike" cap="none" baseline="0" dirty="0"/>
                        <a:t>Built-in</a:t>
                      </a:r>
                      <a:endParaRPr lang="en-US" sz="1600" b="1" u="none" strike="noStrike" cap="none" baseline="0" dirty="0">
                        <a:solidFill>
                          <a:schemeClr val="lt1"/>
                        </a:solidFill>
                      </a:endParaRPr>
                    </a:p>
                  </a:txBody>
                  <a:tcPr marL="91450" marR="91450" marT="45725" marB="45725"/>
                </a:tc>
              </a:tr>
              <a:tr h="300625">
                <a:tc>
                  <a:txBody>
                    <a:bodyPr/>
                    <a:lstStyle/>
                    <a:p>
                      <a:pPr marL="0" marR="0" lvl="0" indent="0" algn="l" rtl="0">
                        <a:spcBef>
                          <a:spcPts val="0"/>
                        </a:spcBef>
                        <a:buSzPct val="25000"/>
                        <a:buNone/>
                      </a:pPr>
                      <a:r>
                        <a:rPr lang="en-US" sz="1600" u="none" strike="noStrike" cap="none" baseline="0"/>
                        <a:t>Vertical and horizontal scaling</a:t>
                      </a:r>
                      <a:endParaRPr lang="en-US" sz="1600" u="none" strike="noStrike" cap="none" baseline="0">
                        <a:solidFill>
                          <a:schemeClr val="lt1"/>
                        </a:solidFill>
                      </a:endParaRPr>
                    </a:p>
                  </a:txBody>
                  <a:tcPr marL="91450" marR="91450" marT="45725" marB="45725"/>
                </a:tc>
                <a:tc>
                  <a:txBody>
                    <a:bodyPr/>
                    <a:lstStyle/>
                    <a:p>
                      <a:pPr marL="0" marR="0" lvl="0" indent="0" algn="l" rtl="0">
                        <a:spcBef>
                          <a:spcPts val="0"/>
                        </a:spcBef>
                        <a:buSzPct val="25000"/>
                        <a:buNone/>
                      </a:pPr>
                      <a:r>
                        <a:rPr lang="en-US" sz="1600" u="none" strike="noStrike" cap="none" baseline="0" dirty="0"/>
                        <a:t>Seconds</a:t>
                      </a:r>
                      <a:endParaRPr lang="en-US" sz="1600" b="1" u="none" strike="noStrike" cap="none" baseline="0" dirty="0">
                        <a:solidFill>
                          <a:schemeClr val="lt1"/>
                        </a:solidFill>
                      </a:endParaRPr>
                    </a:p>
                  </a:txBody>
                  <a:tcPr marL="91450" marR="91450" marT="45725" marB="45725"/>
                </a:tc>
              </a:tr>
              <a:tr h="300625">
                <a:tc>
                  <a:txBody>
                    <a:bodyPr/>
                    <a:lstStyle/>
                    <a:p>
                      <a:pPr marL="0" marR="0" lvl="0" indent="0" algn="l" rtl="0">
                        <a:spcBef>
                          <a:spcPts val="0"/>
                        </a:spcBef>
                        <a:buSzPct val="25000"/>
                        <a:buNone/>
                      </a:pPr>
                      <a:r>
                        <a:rPr lang="en-US" sz="1600" u="none" strike="noStrike" cap="none" baseline="0" dirty="0"/>
                        <a:t>Capacity management</a:t>
                      </a:r>
                      <a:endParaRPr lang="en-US" sz="1600" u="none" strike="noStrike" cap="none" baseline="0" dirty="0">
                        <a:solidFill>
                          <a:schemeClr val="lt1"/>
                        </a:solidFill>
                      </a:endParaRPr>
                    </a:p>
                  </a:txBody>
                  <a:tcPr marL="91450" marR="91450" marT="45725" marB="45725"/>
                </a:tc>
                <a:tc>
                  <a:txBody>
                    <a:bodyPr/>
                    <a:lstStyle/>
                    <a:p>
                      <a:pPr marL="0" marR="0" lvl="0" indent="0" algn="l" rtl="0">
                        <a:spcBef>
                          <a:spcPts val="0"/>
                        </a:spcBef>
                        <a:buSzPct val="25000"/>
                        <a:buNone/>
                      </a:pPr>
                      <a:r>
                        <a:rPr lang="en-US" sz="1600" u="none" strike="noStrike" cap="none" baseline="0" dirty="0"/>
                        <a:t>Seconds</a:t>
                      </a:r>
                      <a:endParaRPr lang="en-US" sz="1600" b="1" u="none" strike="noStrike" cap="none" baseline="0" dirty="0">
                        <a:solidFill>
                          <a:schemeClr val="lt1"/>
                        </a:solidFill>
                      </a:endParaRPr>
                    </a:p>
                  </a:txBody>
                  <a:tcPr marL="91450" marR="91450" marT="45725" marB="45725"/>
                </a:tc>
              </a:tr>
              <a:tr h="300625">
                <a:tc>
                  <a:txBody>
                    <a:bodyPr/>
                    <a:lstStyle/>
                    <a:p>
                      <a:pPr marL="0" marR="0" lvl="0" indent="0" algn="l" rtl="0">
                        <a:spcBef>
                          <a:spcPts val="0"/>
                        </a:spcBef>
                        <a:buSzPct val="25000"/>
                        <a:buNone/>
                      </a:pPr>
                      <a:r>
                        <a:rPr lang="en-US" sz="1600" u="none" strike="noStrike" cap="none" baseline="0" dirty="0"/>
                        <a:t>Design for failure, Self healing</a:t>
                      </a:r>
                      <a:endParaRPr lang="en-US" sz="1600" u="none" strike="noStrike" cap="none" baseline="0" dirty="0">
                        <a:solidFill>
                          <a:schemeClr val="lt1"/>
                        </a:solidFill>
                      </a:endParaRPr>
                    </a:p>
                  </a:txBody>
                  <a:tcPr marL="91450" marR="91450" marT="45725" marB="45725"/>
                </a:tc>
                <a:tc>
                  <a:txBody>
                    <a:bodyPr/>
                    <a:lstStyle/>
                    <a:p>
                      <a:pPr marL="0" marR="0" lvl="0" indent="0" algn="l" rtl="0">
                        <a:spcBef>
                          <a:spcPts val="0"/>
                        </a:spcBef>
                        <a:buSzPct val="25000"/>
                        <a:buNone/>
                      </a:pPr>
                      <a:r>
                        <a:rPr lang="en-US" sz="1600" u="none" strike="noStrike" cap="none" baseline="0"/>
                        <a:t>Automatic</a:t>
                      </a:r>
                      <a:endParaRPr lang="en-US" sz="1600" b="1" u="none" strike="noStrike" cap="none" baseline="0">
                        <a:solidFill>
                          <a:schemeClr val="lt1"/>
                        </a:solidFill>
                      </a:endParaRPr>
                    </a:p>
                  </a:txBody>
                  <a:tcPr marL="91450" marR="91450" marT="45725" marB="45725"/>
                </a:tc>
              </a:tr>
              <a:tr h="300625">
                <a:tc>
                  <a:txBody>
                    <a:bodyPr/>
                    <a:lstStyle/>
                    <a:p>
                      <a:pPr marL="0" marR="0" lvl="0" indent="0" algn="l" rtl="0">
                        <a:spcBef>
                          <a:spcPts val="0"/>
                        </a:spcBef>
                        <a:buSzPct val="25000"/>
                        <a:buNone/>
                      </a:pPr>
                      <a:r>
                        <a:rPr lang="en-US" sz="1600" u="none" strike="noStrike" cap="none" baseline="0" dirty="0"/>
                        <a:t>Patching and Upgrades</a:t>
                      </a:r>
                      <a:endParaRPr lang="en-US" sz="1600" u="none" strike="noStrike" cap="none" baseline="0" dirty="0">
                        <a:solidFill>
                          <a:schemeClr val="lt1"/>
                        </a:solidFill>
                      </a:endParaRPr>
                    </a:p>
                  </a:txBody>
                  <a:tcPr marL="91450" marR="91450" marT="45725" marB="45725"/>
                </a:tc>
                <a:tc>
                  <a:txBody>
                    <a:bodyPr/>
                    <a:lstStyle/>
                    <a:p>
                      <a:pPr marL="0" marR="0" lvl="0" indent="0" algn="l" rtl="0">
                        <a:spcBef>
                          <a:spcPts val="0"/>
                        </a:spcBef>
                        <a:buSzPct val="25000"/>
                        <a:buNone/>
                      </a:pPr>
                      <a:r>
                        <a:rPr lang="en-US" sz="1600" u="none" strike="noStrike" cap="none" baseline="0" dirty="0"/>
                        <a:t>In-flight</a:t>
                      </a:r>
                      <a:endParaRPr lang="en-US" sz="1600" b="1" u="none" strike="noStrike" cap="none" baseline="0" dirty="0">
                        <a:solidFill>
                          <a:schemeClr val="lt1"/>
                        </a:solidFill>
                      </a:endParaRPr>
                    </a:p>
                  </a:txBody>
                  <a:tcPr marL="91450" marR="91450" marT="45725" marB="45725"/>
                </a:tc>
              </a:tr>
              <a:tr h="300625">
                <a:tc>
                  <a:txBody>
                    <a:bodyPr/>
                    <a:lstStyle/>
                    <a:p>
                      <a:pPr marL="0" marR="0" lvl="0" indent="0" algn="l" rtl="0">
                        <a:spcBef>
                          <a:spcPts val="0"/>
                        </a:spcBef>
                        <a:buSzPct val="25000"/>
                        <a:buNone/>
                      </a:pPr>
                      <a:r>
                        <a:rPr lang="en-US" sz="1600" u="none" strike="noStrike" cap="none" baseline="0" dirty="0"/>
                        <a:t>Metering</a:t>
                      </a:r>
                      <a:endParaRPr lang="en-US" sz="1600" u="none" strike="noStrike" cap="none" baseline="0" dirty="0">
                        <a:solidFill>
                          <a:schemeClr val="lt1"/>
                        </a:solidFill>
                      </a:endParaRPr>
                    </a:p>
                  </a:txBody>
                  <a:tcPr marL="91450" marR="91450" marT="45725" marB="45725"/>
                </a:tc>
                <a:tc>
                  <a:txBody>
                    <a:bodyPr/>
                    <a:lstStyle/>
                    <a:p>
                      <a:pPr marL="0" marR="0" lvl="0" indent="0" algn="l" rtl="0">
                        <a:spcBef>
                          <a:spcPts val="0"/>
                        </a:spcBef>
                        <a:buSzPct val="25000"/>
                        <a:buNone/>
                      </a:pPr>
                      <a:r>
                        <a:rPr lang="en-US" sz="1600" u="none" strike="noStrike" cap="none" baseline="0" dirty="0"/>
                        <a:t>Dynamic</a:t>
                      </a:r>
                      <a:endParaRPr lang="en-US" sz="1600" b="1" u="none" strike="noStrike" cap="none" baseline="0" dirty="0">
                        <a:solidFill>
                          <a:schemeClr val="lt1"/>
                        </a:solidFill>
                      </a:endParaRPr>
                    </a:p>
                  </a:txBody>
                  <a:tcPr marL="91450" marR="91450" marT="45725" marB="45725"/>
                </a:tc>
              </a:tr>
            </a:tbl>
          </a:graphicData>
        </a:graphic>
      </p:graphicFrame>
      <p:sp>
        <p:nvSpPr>
          <p:cNvPr id="882" name="Shape 882"/>
          <p:cNvSpPr txBox="1"/>
          <p:nvPr/>
        </p:nvSpPr>
        <p:spPr>
          <a:xfrm>
            <a:off x="-1802932" y="4124208"/>
            <a:ext cx="184666" cy="36933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a:solidFill>
                  <a:schemeClr val="lt2"/>
                </a:solidFill>
                <a:latin typeface="Arial"/>
                <a:ea typeface="Arial"/>
                <a:cs typeface="Arial"/>
                <a:sym typeface="Arial"/>
              </a:rPr>
              <a:t>                                                                                     </a:t>
            </a:r>
          </a:p>
        </p:txBody>
      </p:sp>
      <p:cxnSp>
        <p:nvCxnSpPr>
          <p:cNvPr id="3" name="Straight Connector 2"/>
          <p:cNvCxnSpPr/>
          <p:nvPr/>
        </p:nvCxnSpPr>
        <p:spPr>
          <a:xfrm>
            <a:off x="5095394" y="1701031"/>
            <a:ext cx="0" cy="2609272"/>
          </a:xfrm>
          <a:prstGeom prst="line">
            <a:avLst/>
          </a:prstGeom>
          <a:ln>
            <a:solidFill>
              <a:srgbClr val="FFFFFF"/>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269946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83" name="Shape 283"/>
          <p:cNvSpPr/>
          <p:nvPr/>
        </p:nvSpPr>
        <p:spPr>
          <a:xfrm>
            <a:off x="2461179" y="1408359"/>
            <a:ext cx="4936896" cy="2622917"/>
          </a:xfrm>
          <a:prstGeom prst="roundRect">
            <a:avLst>
              <a:gd name="adj" fmla="val 16667"/>
            </a:avLst>
          </a:prstGeom>
          <a:noFill/>
          <a:ln w="12700" cap="flat" cmpd="sng">
            <a:solidFill>
              <a:srgbClr val="00888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grpSp>
        <p:nvGrpSpPr>
          <p:cNvPr id="287" name="Shape 287"/>
          <p:cNvGrpSpPr/>
          <p:nvPr/>
        </p:nvGrpSpPr>
        <p:grpSpPr>
          <a:xfrm>
            <a:off x="3968480" y="3412021"/>
            <a:ext cx="1576996" cy="553795"/>
            <a:chOff x="5216298" y="3413967"/>
            <a:chExt cx="1833045" cy="809330"/>
          </a:xfrm>
        </p:grpSpPr>
        <p:sp>
          <p:nvSpPr>
            <p:cNvPr id="288" name="Shape 288"/>
            <p:cNvSpPr txBox="1"/>
            <p:nvPr/>
          </p:nvSpPr>
          <p:spPr>
            <a:xfrm>
              <a:off x="5885958" y="3829530"/>
              <a:ext cx="366537" cy="393767"/>
            </a:xfrm>
            <a:prstGeom prst="rect">
              <a:avLst/>
            </a:prstGeom>
            <a:noFill/>
            <a:ln>
              <a:noFill/>
            </a:ln>
          </p:spPr>
          <p:txBody>
            <a:bodyPr lIns="91425" tIns="45700" rIns="91425" bIns="45700" anchor="t" anchorCtr="0">
              <a:noAutofit/>
            </a:bodyPr>
            <a:lstStyle/>
            <a:p>
              <a:pPr marL="0" marR="0" lvl="0" indent="0" algn="ctr" rtl="0">
                <a:spcBef>
                  <a:spcPts val="0"/>
                </a:spcBef>
                <a:buNone/>
              </a:pPr>
              <a:endParaRPr sz="800" b="0" i="1" u="none" strike="noStrike" cap="none" baseline="0">
                <a:solidFill>
                  <a:srgbClr val="FFFFFF"/>
                </a:solidFill>
                <a:latin typeface="Arial"/>
                <a:ea typeface="Arial"/>
                <a:cs typeface="Arial"/>
                <a:sym typeface="Arial"/>
              </a:endParaRPr>
            </a:p>
          </p:txBody>
        </p:sp>
        <p:pic>
          <p:nvPicPr>
            <p:cNvPr id="289" name="Shape 289"/>
            <p:cNvPicPr preferRelativeResize="0"/>
            <p:nvPr/>
          </p:nvPicPr>
          <p:blipFill rotWithShape="1">
            <a:blip r:embed="rId3">
              <a:alphaModFix/>
            </a:blip>
            <a:srcRect l="10722" t="4516"/>
            <a:stretch/>
          </p:blipFill>
          <p:spPr>
            <a:xfrm>
              <a:off x="5216298" y="3413967"/>
              <a:ext cx="1833045" cy="666952"/>
            </a:xfrm>
            <a:prstGeom prst="rect">
              <a:avLst/>
            </a:prstGeom>
            <a:noFill/>
            <a:ln>
              <a:noFill/>
            </a:ln>
          </p:spPr>
        </p:pic>
      </p:grpSp>
      <p:pic>
        <p:nvPicPr>
          <p:cNvPr id="290" name="Shape 290"/>
          <p:cNvPicPr preferRelativeResize="0"/>
          <p:nvPr/>
        </p:nvPicPr>
        <p:blipFill rotWithShape="1">
          <a:blip r:embed="rId4">
            <a:alphaModFix/>
          </a:blip>
          <a:srcRect/>
          <a:stretch/>
        </p:blipFill>
        <p:spPr>
          <a:xfrm>
            <a:off x="4424000" y="2742475"/>
            <a:ext cx="793648" cy="420633"/>
          </a:xfrm>
          <a:prstGeom prst="rect">
            <a:avLst/>
          </a:prstGeom>
          <a:noFill/>
          <a:ln>
            <a:noFill/>
          </a:ln>
        </p:spPr>
      </p:pic>
      <p:pic>
        <p:nvPicPr>
          <p:cNvPr id="291" name="Shape 291"/>
          <p:cNvPicPr preferRelativeResize="0"/>
          <p:nvPr/>
        </p:nvPicPr>
        <p:blipFill rotWithShape="1">
          <a:blip r:embed="rId5">
            <a:alphaModFix/>
          </a:blip>
          <a:srcRect l="17937" t="8359" r="24902" b="5608"/>
          <a:stretch/>
        </p:blipFill>
        <p:spPr>
          <a:xfrm>
            <a:off x="4229770" y="1511657"/>
            <a:ext cx="907545" cy="904649"/>
          </a:xfrm>
          <a:prstGeom prst="rect">
            <a:avLst/>
          </a:prstGeom>
          <a:noFill/>
          <a:ln>
            <a:noFill/>
          </a:ln>
        </p:spPr>
      </p:pic>
      <p:pic>
        <p:nvPicPr>
          <p:cNvPr id="292" name="Shape 292"/>
          <p:cNvPicPr preferRelativeResize="0"/>
          <p:nvPr/>
        </p:nvPicPr>
        <p:blipFill rotWithShape="1">
          <a:blip r:embed="rId6">
            <a:alphaModFix/>
          </a:blip>
          <a:srcRect/>
          <a:stretch/>
        </p:blipFill>
        <p:spPr>
          <a:xfrm>
            <a:off x="2802790" y="1798284"/>
            <a:ext cx="1479352" cy="403793"/>
          </a:xfrm>
          <a:prstGeom prst="rect">
            <a:avLst/>
          </a:prstGeom>
          <a:noFill/>
          <a:ln>
            <a:noFill/>
          </a:ln>
        </p:spPr>
      </p:pic>
      <p:pic>
        <p:nvPicPr>
          <p:cNvPr id="293" name="Shape 293"/>
          <p:cNvPicPr preferRelativeResize="0"/>
          <p:nvPr/>
        </p:nvPicPr>
        <p:blipFill rotWithShape="1">
          <a:blip r:embed="rId7">
            <a:alphaModFix/>
          </a:blip>
          <a:srcRect/>
          <a:stretch/>
        </p:blipFill>
        <p:spPr>
          <a:xfrm>
            <a:off x="3018746" y="3333304"/>
            <a:ext cx="566071" cy="566071"/>
          </a:xfrm>
          <a:prstGeom prst="rect">
            <a:avLst/>
          </a:prstGeom>
          <a:noFill/>
          <a:ln>
            <a:noFill/>
          </a:ln>
        </p:spPr>
      </p:pic>
      <p:pic>
        <p:nvPicPr>
          <p:cNvPr id="295" name="Shape 295"/>
          <p:cNvPicPr preferRelativeResize="0"/>
          <p:nvPr/>
        </p:nvPicPr>
        <p:blipFill rotWithShape="1">
          <a:blip r:embed="rId8">
            <a:alphaModFix/>
          </a:blip>
          <a:srcRect/>
          <a:stretch/>
        </p:blipFill>
        <p:spPr>
          <a:xfrm>
            <a:off x="3123490" y="2724594"/>
            <a:ext cx="949734" cy="325622"/>
          </a:xfrm>
          <a:prstGeom prst="rect">
            <a:avLst/>
          </a:prstGeom>
          <a:noFill/>
          <a:ln>
            <a:noFill/>
          </a:ln>
        </p:spPr>
      </p:pic>
      <p:pic>
        <p:nvPicPr>
          <p:cNvPr id="296" name="Shape 296"/>
          <p:cNvPicPr preferRelativeResize="0"/>
          <p:nvPr/>
        </p:nvPicPr>
        <p:blipFill rotWithShape="1">
          <a:blip r:embed="rId9">
            <a:alphaModFix/>
          </a:blip>
          <a:srcRect/>
          <a:stretch/>
        </p:blipFill>
        <p:spPr>
          <a:xfrm>
            <a:off x="5951592" y="2647972"/>
            <a:ext cx="928253" cy="402244"/>
          </a:xfrm>
          <a:prstGeom prst="rect">
            <a:avLst/>
          </a:prstGeom>
          <a:noFill/>
          <a:ln>
            <a:noFill/>
          </a:ln>
        </p:spPr>
      </p:pic>
      <p:sp>
        <p:nvSpPr>
          <p:cNvPr id="297" name="Shape 297"/>
          <p:cNvSpPr txBox="1"/>
          <p:nvPr/>
        </p:nvSpPr>
        <p:spPr>
          <a:xfrm>
            <a:off x="6129374" y="3568636"/>
            <a:ext cx="936601" cy="25548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0" i="0" u="none" strike="noStrike" cap="none" baseline="0" dirty="0">
                <a:solidFill>
                  <a:srgbClr val="949494"/>
                </a:solidFill>
                <a:latin typeface="Arial"/>
                <a:ea typeface="Arial"/>
                <a:cs typeface="Arial"/>
                <a:sym typeface="Arial"/>
              </a:rPr>
              <a:t>more…</a:t>
            </a:r>
          </a:p>
        </p:txBody>
      </p:sp>
      <p:sp>
        <p:nvSpPr>
          <p:cNvPr id="4" name="Text Placeholder 3"/>
          <p:cNvSpPr>
            <a:spLocks noGrp="1"/>
          </p:cNvSpPr>
          <p:nvPr>
            <p:ph type="body" idx="1"/>
          </p:nvPr>
        </p:nvSpPr>
        <p:spPr>
          <a:xfrm>
            <a:off x="366712" y="4131972"/>
            <a:ext cx="8410574" cy="346219"/>
          </a:xfrm>
        </p:spPr>
        <p:txBody>
          <a:bodyPr>
            <a:normAutofit fontScale="62500" lnSpcReduction="20000"/>
          </a:bodyPr>
          <a:lstStyle/>
          <a:p>
            <a:pPr algn="ctr"/>
            <a:r>
              <a:rPr lang="en-US" dirty="0" smtClean="0"/>
              <a:t>Push app </a:t>
            </a:r>
            <a:r>
              <a:rPr lang="en-US" dirty="0"/>
              <a:t>and it just </a:t>
            </a:r>
            <a:r>
              <a:rPr lang="en-US" dirty="0" smtClean="0"/>
              <a:t>works</a:t>
            </a:r>
            <a:endParaRPr lang="en-US" dirty="0"/>
          </a:p>
          <a:p>
            <a:endParaRPr lang="en-US" dirty="0"/>
          </a:p>
        </p:txBody>
      </p:sp>
      <p:sp>
        <p:nvSpPr>
          <p:cNvPr id="298" name="Shape 298"/>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3200" i="0" u="none" strike="noStrike" cap="none" baseline="0" dirty="0" smtClean="0">
                <a:solidFill>
                  <a:schemeClr val="dk2"/>
                </a:solidFill>
                <a:latin typeface="Arial"/>
                <a:ea typeface="Arial"/>
                <a:cs typeface="Arial"/>
                <a:sym typeface="Arial"/>
              </a:rPr>
              <a:t>Rapid self service provisioning</a:t>
            </a:r>
            <a:endParaRPr lang="en-US" sz="3200" i="0" u="none" strike="noStrike" cap="none" baseline="0" dirty="0">
              <a:solidFill>
                <a:schemeClr val="dk2"/>
              </a:solidFill>
              <a:latin typeface="Arial"/>
              <a:ea typeface="Arial"/>
              <a:cs typeface="Arial"/>
              <a:sym typeface="Arial"/>
            </a:endParaRPr>
          </a:p>
        </p:txBody>
      </p:sp>
      <p:pic>
        <p:nvPicPr>
          <p:cNvPr id="300" name="Shape 300"/>
          <p:cNvPicPr preferRelativeResize="0"/>
          <p:nvPr/>
        </p:nvPicPr>
        <p:blipFill rotWithShape="1">
          <a:blip r:embed="rId10">
            <a:alphaModFix/>
          </a:blip>
          <a:srcRect/>
          <a:stretch/>
        </p:blipFill>
        <p:spPr>
          <a:xfrm>
            <a:off x="4424000" y="959109"/>
            <a:ext cx="677780" cy="677780"/>
          </a:xfrm>
          <a:prstGeom prst="rect">
            <a:avLst/>
          </a:prstGeom>
          <a:noFill/>
          <a:ln>
            <a:noFill/>
          </a:ln>
        </p:spPr>
      </p:pic>
      <p:pic>
        <p:nvPicPr>
          <p:cNvPr id="301" name="Shape 301"/>
          <p:cNvPicPr preferRelativeResize="0"/>
          <p:nvPr/>
        </p:nvPicPr>
        <p:blipFill rotWithShape="1">
          <a:blip r:embed="rId11">
            <a:alphaModFix/>
          </a:blip>
          <a:srcRect/>
          <a:stretch/>
        </p:blipFill>
        <p:spPr>
          <a:xfrm>
            <a:off x="5731536" y="1649981"/>
            <a:ext cx="1005163" cy="831773"/>
          </a:xfrm>
          <a:prstGeom prst="rect">
            <a:avLst/>
          </a:prstGeom>
          <a:noFill/>
          <a:ln>
            <a:noFill/>
          </a:ln>
        </p:spPr>
      </p:pic>
      <p:cxnSp>
        <p:nvCxnSpPr>
          <p:cNvPr id="36" name="Straight Arrow Connector 35"/>
          <p:cNvCxnSpPr/>
          <p:nvPr/>
        </p:nvCxnSpPr>
        <p:spPr>
          <a:xfrm>
            <a:off x="1606967" y="2372457"/>
            <a:ext cx="766658" cy="686"/>
          </a:xfrm>
          <a:prstGeom prst="straightConnector1">
            <a:avLst/>
          </a:prstGeom>
          <a:ln w="19050">
            <a:solidFill>
              <a:srgbClr val="4D4D4D"/>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1560896" y="3238004"/>
            <a:ext cx="795410" cy="12826"/>
          </a:xfrm>
          <a:prstGeom prst="straightConnector1">
            <a:avLst/>
          </a:prstGeom>
          <a:ln w="19050">
            <a:solidFill>
              <a:srgbClr val="4D4D4D"/>
            </a:solidFill>
            <a:tailEnd type="arrow"/>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nvPicPr>
        <p:blipFill>
          <a:blip r:embed="rId12"/>
          <a:stretch>
            <a:fillRect/>
          </a:stretch>
        </p:blipFill>
        <p:spPr>
          <a:xfrm>
            <a:off x="797925" y="3002126"/>
            <a:ext cx="416164" cy="416164"/>
          </a:xfrm>
          <a:prstGeom prst="rect">
            <a:avLst/>
          </a:prstGeom>
        </p:spPr>
      </p:pic>
      <p:sp>
        <p:nvSpPr>
          <p:cNvPr id="39" name="TextBox 38"/>
          <p:cNvSpPr txBox="1"/>
          <p:nvPr/>
        </p:nvSpPr>
        <p:spPr>
          <a:xfrm>
            <a:off x="1558564" y="2877335"/>
            <a:ext cx="726648" cy="307777"/>
          </a:xfrm>
          <a:prstGeom prst="rect">
            <a:avLst/>
          </a:prstGeom>
          <a:noFill/>
        </p:spPr>
        <p:txBody>
          <a:bodyPr wrap="none" rtlCol="0">
            <a:spAutoFit/>
          </a:bodyPr>
          <a:lstStyle/>
          <a:p>
            <a:pPr algn="ctr"/>
            <a:r>
              <a:rPr lang="en-US" b="1" i="1" dirty="0" smtClean="0">
                <a:solidFill>
                  <a:schemeClr val="tx1">
                    <a:lumMod val="60000"/>
                    <a:lumOff val="40000"/>
                  </a:schemeClr>
                </a:solidFill>
              </a:rPr>
              <a:t>http://</a:t>
            </a:r>
          </a:p>
        </p:txBody>
      </p:sp>
      <p:sp>
        <p:nvSpPr>
          <p:cNvPr id="40" name="TextBox 39"/>
          <p:cNvSpPr txBox="1"/>
          <p:nvPr/>
        </p:nvSpPr>
        <p:spPr>
          <a:xfrm>
            <a:off x="1388007" y="1981837"/>
            <a:ext cx="1065997" cy="307777"/>
          </a:xfrm>
          <a:prstGeom prst="rect">
            <a:avLst/>
          </a:prstGeom>
          <a:noFill/>
        </p:spPr>
        <p:txBody>
          <a:bodyPr wrap="none" rtlCol="0">
            <a:spAutoFit/>
          </a:bodyPr>
          <a:lstStyle/>
          <a:p>
            <a:pPr algn="ctr"/>
            <a:r>
              <a:rPr lang="en-US" b="1" i="1" dirty="0" smtClean="0">
                <a:solidFill>
                  <a:schemeClr val="tx1">
                    <a:lumMod val="60000"/>
                    <a:lumOff val="40000"/>
                  </a:schemeClr>
                </a:solidFill>
              </a:rPr>
              <a:t>Push App</a:t>
            </a:r>
          </a:p>
        </p:txBody>
      </p:sp>
      <p:pic>
        <p:nvPicPr>
          <p:cNvPr id="41" name="Picture 40"/>
          <p:cNvPicPr>
            <a:picLocks noChangeAspect="1"/>
          </p:cNvPicPr>
          <p:nvPr/>
        </p:nvPicPr>
        <p:blipFill>
          <a:blip r:embed="rId13"/>
          <a:stretch>
            <a:fillRect/>
          </a:stretch>
        </p:blipFill>
        <p:spPr>
          <a:xfrm>
            <a:off x="773496" y="1700502"/>
            <a:ext cx="535562" cy="535562"/>
          </a:xfrm>
          <a:prstGeom prst="rect">
            <a:avLst/>
          </a:prstGeom>
        </p:spPr>
      </p:pic>
      <p:sp>
        <p:nvSpPr>
          <p:cNvPr id="42" name="TextBox 41"/>
          <p:cNvSpPr txBox="1"/>
          <p:nvPr/>
        </p:nvSpPr>
        <p:spPr>
          <a:xfrm>
            <a:off x="733485" y="2274510"/>
            <a:ext cx="589968" cy="276999"/>
          </a:xfrm>
          <a:prstGeom prst="rect">
            <a:avLst/>
          </a:prstGeom>
          <a:solidFill>
            <a:schemeClr val="tx2"/>
          </a:solidFill>
          <a:ln/>
        </p:spPr>
        <p:style>
          <a:lnRef idx="1">
            <a:schemeClr val="dk1"/>
          </a:lnRef>
          <a:fillRef idx="3">
            <a:schemeClr val="dk1"/>
          </a:fillRef>
          <a:effectRef idx="2">
            <a:schemeClr val="dk1"/>
          </a:effectRef>
          <a:fontRef idx="minor">
            <a:schemeClr val="lt1"/>
          </a:fontRef>
        </p:style>
        <p:txBody>
          <a:bodyPr wrap="square" rtlCol="0">
            <a:spAutoFit/>
          </a:bodyPr>
          <a:lstStyle/>
          <a:p>
            <a:r>
              <a:rPr lang="en-US" sz="1200" dirty="0" smtClean="0">
                <a:solidFill>
                  <a:schemeClr val="bg1"/>
                </a:solidFill>
              </a:rPr>
              <a:t>&gt; </a:t>
            </a:r>
            <a:r>
              <a:rPr lang="en-US" sz="1200" dirty="0" err="1">
                <a:solidFill>
                  <a:schemeClr val="bg1"/>
                </a:solidFill>
              </a:rPr>
              <a:t>c</a:t>
            </a:r>
            <a:r>
              <a:rPr lang="en-US" sz="1200" dirty="0" err="1" smtClean="0">
                <a:solidFill>
                  <a:schemeClr val="bg1"/>
                </a:solidFill>
              </a:rPr>
              <a:t>f</a:t>
            </a:r>
            <a:r>
              <a:rPr lang="en-US" sz="1200" dirty="0" smtClean="0">
                <a:solidFill>
                  <a:schemeClr val="bg1"/>
                </a:solidFill>
              </a:rPr>
              <a:t>      </a:t>
            </a:r>
          </a:p>
        </p:txBody>
      </p:sp>
    </p:spTree>
    <p:extLst>
      <p:ext uri="{BB962C8B-B14F-4D97-AF65-F5344CB8AC3E}">
        <p14:creationId xmlns:p14="http://schemas.microsoft.com/office/powerpoint/2010/main" val="12587294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2"/>
          <p:cNvSpPr>
            <a:spLocks noGrp="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r>
              <a:rPr lang="en-US" sz="2800" dirty="0" smtClean="0">
                <a:latin typeface="Arial" charset="0"/>
                <a:cs typeface="Arial" charset="0"/>
              </a:rPr>
              <a:t>BOSH: Cloud </a:t>
            </a:r>
            <a:r>
              <a:rPr lang="en-US" sz="2800" dirty="0">
                <a:latin typeface="Arial" charset="0"/>
                <a:cs typeface="Arial" charset="0"/>
              </a:rPr>
              <a:t>Provider Interface</a:t>
            </a:r>
          </a:p>
        </p:txBody>
      </p:sp>
      <p:sp>
        <p:nvSpPr>
          <p:cNvPr id="4" name="Content Placeholder 3"/>
          <p:cNvSpPr>
            <a:spLocks noGrp="1"/>
          </p:cNvSpPr>
          <p:nvPr>
            <p:ph sz="quarter" idx="4294967295"/>
          </p:nvPr>
        </p:nvSpPr>
        <p:spPr>
          <a:xfrm>
            <a:off x="358775" y="787400"/>
            <a:ext cx="5399088" cy="3827463"/>
          </a:xfrm>
          <a:prstGeom prst="rect">
            <a:avLst/>
          </a:prstGeom>
        </p:spPr>
        <p:txBody>
          <a:bodyPr/>
          <a:lstStyle/>
          <a:p>
            <a:pPr marL="0" indent="0" eaLnBrk="1" fontAlgn="auto" hangingPunct="1">
              <a:lnSpc>
                <a:spcPct val="110000"/>
              </a:lnSpc>
              <a:spcBef>
                <a:spcPts val="0"/>
              </a:spcBef>
              <a:spcAft>
                <a:spcPts val="0"/>
              </a:spcAft>
              <a:buClr>
                <a:schemeClr val="bg1">
                  <a:lumMod val="95000"/>
                </a:schemeClr>
              </a:buClr>
              <a:buFont typeface="Arial"/>
              <a:buNone/>
              <a:defRPr/>
            </a:pPr>
            <a:r>
              <a:rPr lang="en-US" sz="1600" dirty="0" err="1">
                <a:solidFill>
                  <a:schemeClr val="tx1"/>
                </a:solidFill>
                <a:cs typeface="Monaco"/>
              </a:rPr>
              <a:t>Stemcell</a:t>
            </a:r>
            <a:endParaRPr lang="en-US" sz="1600" dirty="0">
              <a:solidFill>
                <a:schemeClr val="tx1"/>
              </a:solidFill>
              <a:cs typeface="Monaco"/>
            </a:endParaRPr>
          </a:p>
          <a:p>
            <a:pPr marL="0" indent="0" eaLnBrk="1" fontAlgn="auto" hangingPunct="1">
              <a:lnSpc>
                <a:spcPct val="110000"/>
              </a:lnSpc>
              <a:spcBef>
                <a:spcPts val="0"/>
              </a:spcBef>
              <a:spcAft>
                <a:spcPts val="0"/>
              </a:spcAft>
              <a:buClr>
                <a:schemeClr val="bg1">
                  <a:lumMod val="95000"/>
                </a:schemeClr>
              </a:buClr>
              <a:buFont typeface="Arial"/>
              <a:buNone/>
              <a:defRPr/>
            </a:pPr>
            <a:r>
              <a:rPr lang="en-US" sz="1200" dirty="0" smtClean="0">
                <a:solidFill>
                  <a:schemeClr val="tx1"/>
                </a:solidFill>
                <a:latin typeface="Menlo Regular"/>
                <a:cs typeface="Menlo Regular"/>
              </a:rPr>
              <a:t>  </a:t>
            </a:r>
            <a:r>
              <a:rPr lang="en-US" sz="1200" dirty="0" err="1" smtClean="0">
                <a:solidFill>
                  <a:schemeClr val="tx1"/>
                </a:solidFill>
                <a:latin typeface="Menlo Regular"/>
                <a:cs typeface="Menlo Regular"/>
              </a:rPr>
              <a:t>create_stemcell</a:t>
            </a:r>
            <a:r>
              <a:rPr lang="en-US" sz="1200" dirty="0">
                <a:solidFill>
                  <a:schemeClr val="tx1"/>
                </a:solidFill>
                <a:latin typeface="Menlo Regular"/>
                <a:cs typeface="Menlo Regular"/>
              </a:rPr>
              <a:t>(image, </a:t>
            </a:r>
            <a:r>
              <a:rPr lang="en-US" sz="1200" dirty="0" err="1">
                <a:solidFill>
                  <a:schemeClr val="tx1"/>
                </a:solidFill>
                <a:latin typeface="Menlo Regular"/>
                <a:cs typeface="Menlo Regular"/>
              </a:rPr>
              <a:t>cloud_properties</a:t>
            </a:r>
            <a:r>
              <a:rPr lang="en-US" sz="1200" dirty="0">
                <a:solidFill>
                  <a:schemeClr val="tx1"/>
                </a:solidFill>
                <a:latin typeface="Menlo Regular"/>
                <a:cs typeface="Menlo Regular"/>
              </a:rPr>
              <a:t>)</a:t>
            </a:r>
          </a:p>
          <a:p>
            <a:pPr marL="0" indent="0" eaLnBrk="1" fontAlgn="auto" hangingPunct="1">
              <a:lnSpc>
                <a:spcPct val="110000"/>
              </a:lnSpc>
              <a:spcBef>
                <a:spcPts val="0"/>
              </a:spcBef>
              <a:spcAft>
                <a:spcPts val="0"/>
              </a:spcAft>
              <a:buClr>
                <a:schemeClr val="bg1">
                  <a:lumMod val="95000"/>
                </a:schemeClr>
              </a:buClr>
              <a:buFont typeface="Arial"/>
              <a:buNone/>
              <a:defRPr/>
            </a:pPr>
            <a:r>
              <a:rPr lang="en-US" sz="1200" dirty="0" smtClean="0">
                <a:solidFill>
                  <a:schemeClr val="tx1"/>
                </a:solidFill>
                <a:latin typeface="Menlo Regular"/>
                <a:cs typeface="Menlo Regular"/>
              </a:rPr>
              <a:t>  </a:t>
            </a:r>
            <a:r>
              <a:rPr lang="en-US" sz="1200" dirty="0" err="1" smtClean="0">
                <a:solidFill>
                  <a:schemeClr val="tx1"/>
                </a:solidFill>
                <a:latin typeface="Menlo Regular"/>
                <a:cs typeface="Menlo Regular"/>
              </a:rPr>
              <a:t>delete_stemcell</a:t>
            </a:r>
            <a:r>
              <a:rPr lang="en-US" sz="1200" dirty="0">
                <a:solidFill>
                  <a:schemeClr val="tx1"/>
                </a:solidFill>
                <a:latin typeface="Menlo Regular"/>
                <a:cs typeface="Menlo Regular"/>
              </a:rPr>
              <a:t>(</a:t>
            </a:r>
            <a:r>
              <a:rPr lang="en-US" sz="1200" dirty="0" err="1" smtClean="0">
                <a:solidFill>
                  <a:schemeClr val="tx1"/>
                </a:solidFill>
                <a:latin typeface="Menlo Regular"/>
                <a:cs typeface="Menlo Regular"/>
              </a:rPr>
              <a:t>stemcell_id</a:t>
            </a:r>
            <a:r>
              <a:rPr lang="en-US" sz="1200" dirty="0" smtClean="0">
                <a:solidFill>
                  <a:schemeClr val="tx1"/>
                </a:solidFill>
                <a:latin typeface="Menlo Regular"/>
                <a:cs typeface="Menlo Regular"/>
              </a:rPr>
              <a:t>)</a:t>
            </a:r>
            <a:endParaRPr lang="en-US" sz="1200" dirty="0">
              <a:solidFill>
                <a:schemeClr val="tx1"/>
              </a:solidFill>
              <a:latin typeface="Menlo Regular"/>
              <a:cs typeface="Menlo Regular"/>
            </a:endParaRPr>
          </a:p>
          <a:p>
            <a:pPr marL="0" indent="0" eaLnBrk="1" fontAlgn="auto" hangingPunct="1">
              <a:lnSpc>
                <a:spcPct val="110000"/>
              </a:lnSpc>
              <a:spcBef>
                <a:spcPts val="0"/>
              </a:spcBef>
              <a:spcAft>
                <a:spcPts val="0"/>
              </a:spcAft>
              <a:buClr>
                <a:schemeClr val="bg1">
                  <a:lumMod val="95000"/>
                </a:schemeClr>
              </a:buClr>
              <a:buFont typeface="Arial"/>
              <a:buNone/>
              <a:defRPr/>
            </a:pPr>
            <a:endParaRPr lang="en-US" sz="1400" dirty="0">
              <a:solidFill>
                <a:schemeClr val="tx1"/>
              </a:solidFill>
              <a:cs typeface="Monaco"/>
            </a:endParaRPr>
          </a:p>
          <a:p>
            <a:pPr marL="0" indent="0" eaLnBrk="1" fontAlgn="auto" hangingPunct="1">
              <a:lnSpc>
                <a:spcPct val="110000"/>
              </a:lnSpc>
              <a:spcBef>
                <a:spcPts val="0"/>
              </a:spcBef>
              <a:spcAft>
                <a:spcPts val="0"/>
              </a:spcAft>
              <a:buClr>
                <a:schemeClr val="bg1">
                  <a:lumMod val="95000"/>
                </a:schemeClr>
              </a:buClr>
              <a:buFont typeface="Arial"/>
              <a:buNone/>
              <a:defRPr/>
            </a:pPr>
            <a:r>
              <a:rPr lang="en-US" sz="1600" dirty="0">
                <a:solidFill>
                  <a:schemeClr val="tx1"/>
                </a:solidFill>
                <a:cs typeface="Monaco"/>
              </a:rPr>
              <a:t>VM</a:t>
            </a:r>
          </a:p>
          <a:p>
            <a:pPr marL="0" indent="0" eaLnBrk="1" fontAlgn="auto" hangingPunct="1">
              <a:lnSpc>
                <a:spcPct val="110000"/>
              </a:lnSpc>
              <a:spcBef>
                <a:spcPts val="0"/>
              </a:spcBef>
              <a:spcAft>
                <a:spcPts val="0"/>
              </a:spcAft>
              <a:buClr>
                <a:schemeClr val="bg1">
                  <a:lumMod val="95000"/>
                </a:schemeClr>
              </a:buClr>
              <a:buFont typeface="Arial"/>
              <a:buNone/>
              <a:defRPr/>
            </a:pPr>
            <a:r>
              <a:rPr lang="en-US" sz="1200" dirty="0" smtClean="0">
                <a:solidFill>
                  <a:schemeClr val="tx1"/>
                </a:solidFill>
                <a:latin typeface="Menlo Regular"/>
                <a:cs typeface="Menlo Regular"/>
              </a:rPr>
              <a:t>  </a:t>
            </a:r>
            <a:r>
              <a:rPr lang="en-US" sz="1200" dirty="0" err="1" smtClean="0">
                <a:solidFill>
                  <a:schemeClr val="tx1"/>
                </a:solidFill>
                <a:latin typeface="Menlo Regular"/>
                <a:cs typeface="Menlo Regular"/>
              </a:rPr>
              <a:t>create_vm</a:t>
            </a:r>
            <a:r>
              <a:rPr lang="en-US" sz="1200" dirty="0">
                <a:solidFill>
                  <a:schemeClr val="tx1"/>
                </a:solidFill>
                <a:latin typeface="Menlo Regular"/>
                <a:cs typeface="Menlo Regular"/>
              </a:rPr>
              <a:t>(</a:t>
            </a:r>
            <a:r>
              <a:rPr lang="en-US" sz="1200" dirty="0" err="1">
                <a:solidFill>
                  <a:schemeClr val="tx1"/>
                </a:solidFill>
                <a:latin typeface="Menlo Regular"/>
                <a:cs typeface="Menlo Regular"/>
              </a:rPr>
              <a:t>agent_id</a:t>
            </a:r>
            <a:r>
              <a:rPr lang="en-US" sz="1200" dirty="0">
                <a:solidFill>
                  <a:schemeClr val="tx1"/>
                </a:solidFill>
                <a:latin typeface="Menlo Regular"/>
                <a:cs typeface="Menlo Regular"/>
              </a:rPr>
              <a:t>, </a:t>
            </a:r>
            <a:r>
              <a:rPr lang="en-US" sz="1200" dirty="0" err="1" smtClean="0">
                <a:solidFill>
                  <a:schemeClr val="tx1"/>
                </a:solidFill>
                <a:latin typeface="Menlo Regular"/>
                <a:cs typeface="Menlo Regular"/>
              </a:rPr>
              <a:t>stemcell_id</a:t>
            </a:r>
            <a:r>
              <a:rPr lang="en-US" sz="1200" dirty="0" smtClean="0">
                <a:solidFill>
                  <a:schemeClr val="tx1"/>
                </a:solidFill>
                <a:latin typeface="Menlo Regular"/>
                <a:cs typeface="Menlo Regular"/>
              </a:rPr>
              <a:t>, </a:t>
            </a:r>
            <a:r>
              <a:rPr lang="en-US" sz="1200" dirty="0" err="1">
                <a:solidFill>
                  <a:schemeClr val="tx1"/>
                </a:solidFill>
                <a:latin typeface="Menlo Regular"/>
                <a:cs typeface="Menlo Regular"/>
              </a:rPr>
              <a:t>resource_pool</a:t>
            </a:r>
            <a:r>
              <a:rPr lang="en-US" sz="1200" dirty="0">
                <a:solidFill>
                  <a:schemeClr val="tx1"/>
                </a:solidFill>
                <a:latin typeface="Menlo Regular"/>
                <a:cs typeface="Menlo Regular"/>
              </a:rPr>
              <a:t>, </a:t>
            </a:r>
            <a:endParaRPr lang="en-US" sz="1200" dirty="0" smtClean="0">
              <a:solidFill>
                <a:schemeClr val="tx1"/>
              </a:solidFill>
              <a:latin typeface="Menlo Regular"/>
              <a:cs typeface="Menlo Regular"/>
            </a:endParaRPr>
          </a:p>
          <a:p>
            <a:pPr marL="0" indent="0" eaLnBrk="1" fontAlgn="auto" hangingPunct="1">
              <a:lnSpc>
                <a:spcPct val="110000"/>
              </a:lnSpc>
              <a:spcBef>
                <a:spcPts val="0"/>
              </a:spcBef>
              <a:spcAft>
                <a:spcPts val="0"/>
              </a:spcAft>
              <a:buClr>
                <a:schemeClr val="bg1">
                  <a:lumMod val="95000"/>
                </a:schemeClr>
              </a:buClr>
              <a:buFont typeface="Arial"/>
              <a:buNone/>
              <a:defRPr/>
            </a:pPr>
            <a:r>
              <a:rPr lang="en-US" sz="1200" dirty="0">
                <a:solidFill>
                  <a:schemeClr val="tx1"/>
                </a:solidFill>
                <a:latin typeface="Menlo Regular"/>
                <a:cs typeface="Menlo Regular"/>
              </a:rPr>
              <a:t>	</a:t>
            </a:r>
            <a:r>
              <a:rPr lang="en-US" sz="1200" dirty="0" smtClean="0">
                <a:solidFill>
                  <a:schemeClr val="tx1"/>
                </a:solidFill>
                <a:latin typeface="Menlo Regular"/>
                <a:cs typeface="Menlo Regular"/>
              </a:rPr>
              <a:t>  networks</a:t>
            </a:r>
            <a:r>
              <a:rPr lang="en-US" sz="1200" dirty="0">
                <a:solidFill>
                  <a:schemeClr val="tx1"/>
                </a:solidFill>
                <a:latin typeface="Menlo Regular"/>
                <a:cs typeface="Menlo Regular"/>
              </a:rPr>
              <a:t>, </a:t>
            </a:r>
            <a:r>
              <a:rPr lang="en-US" sz="1200" dirty="0" err="1" smtClean="0">
                <a:solidFill>
                  <a:schemeClr val="tx1"/>
                </a:solidFill>
                <a:latin typeface="Menlo Regular"/>
                <a:cs typeface="Menlo Regular"/>
              </a:rPr>
              <a:t>disk_locality</a:t>
            </a:r>
            <a:r>
              <a:rPr lang="en-US" sz="1200" dirty="0">
                <a:solidFill>
                  <a:schemeClr val="tx1"/>
                </a:solidFill>
                <a:latin typeface="Menlo Regular"/>
                <a:cs typeface="Menlo Regular"/>
              </a:rPr>
              <a:t>, </a:t>
            </a:r>
            <a:r>
              <a:rPr lang="en-US" sz="1200" dirty="0" err="1">
                <a:solidFill>
                  <a:schemeClr val="tx1"/>
                </a:solidFill>
                <a:latin typeface="Menlo Regular"/>
                <a:cs typeface="Menlo Regular"/>
              </a:rPr>
              <a:t>env</a:t>
            </a:r>
            <a:r>
              <a:rPr lang="en-US" sz="1200" dirty="0">
                <a:solidFill>
                  <a:schemeClr val="tx1"/>
                </a:solidFill>
                <a:latin typeface="Menlo Regular"/>
                <a:cs typeface="Menlo Regular"/>
              </a:rPr>
              <a:t>)</a:t>
            </a:r>
          </a:p>
          <a:p>
            <a:pPr marL="0" indent="0" eaLnBrk="1" fontAlgn="auto" hangingPunct="1">
              <a:lnSpc>
                <a:spcPct val="110000"/>
              </a:lnSpc>
              <a:spcBef>
                <a:spcPts val="0"/>
              </a:spcBef>
              <a:spcAft>
                <a:spcPts val="0"/>
              </a:spcAft>
              <a:buClr>
                <a:schemeClr val="bg1">
                  <a:lumMod val="95000"/>
                </a:schemeClr>
              </a:buClr>
              <a:buFont typeface="Arial"/>
              <a:buNone/>
              <a:defRPr/>
            </a:pPr>
            <a:r>
              <a:rPr lang="en-US" sz="1200" dirty="0" smtClean="0">
                <a:solidFill>
                  <a:schemeClr val="tx1"/>
                </a:solidFill>
                <a:latin typeface="Menlo Regular"/>
                <a:cs typeface="Menlo Regular"/>
              </a:rPr>
              <a:t>  </a:t>
            </a:r>
            <a:r>
              <a:rPr lang="en-US" sz="1200" dirty="0" err="1" smtClean="0">
                <a:solidFill>
                  <a:schemeClr val="tx1"/>
                </a:solidFill>
                <a:latin typeface="Menlo Regular"/>
                <a:cs typeface="Menlo Regular"/>
              </a:rPr>
              <a:t>delete_vm</a:t>
            </a:r>
            <a:r>
              <a:rPr lang="en-US" sz="1200" dirty="0">
                <a:solidFill>
                  <a:schemeClr val="tx1"/>
                </a:solidFill>
                <a:latin typeface="Menlo Regular"/>
                <a:cs typeface="Menlo Regular"/>
              </a:rPr>
              <a:t>(</a:t>
            </a:r>
            <a:r>
              <a:rPr lang="en-US" sz="1200" dirty="0" err="1" smtClean="0">
                <a:solidFill>
                  <a:schemeClr val="tx1"/>
                </a:solidFill>
                <a:latin typeface="Menlo Regular"/>
                <a:cs typeface="Menlo Regular"/>
              </a:rPr>
              <a:t>vm_id</a:t>
            </a:r>
            <a:r>
              <a:rPr lang="en-US" sz="1200" dirty="0" smtClean="0">
                <a:solidFill>
                  <a:schemeClr val="tx1"/>
                </a:solidFill>
                <a:latin typeface="Menlo Regular"/>
                <a:cs typeface="Menlo Regular"/>
              </a:rPr>
              <a:t>)</a:t>
            </a:r>
            <a:endParaRPr lang="en-US" sz="1200" dirty="0">
              <a:solidFill>
                <a:schemeClr val="tx1"/>
              </a:solidFill>
              <a:latin typeface="Menlo Regular"/>
              <a:cs typeface="Menlo Regular"/>
            </a:endParaRPr>
          </a:p>
          <a:p>
            <a:pPr marL="0" indent="0" eaLnBrk="1" fontAlgn="auto" hangingPunct="1">
              <a:lnSpc>
                <a:spcPct val="110000"/>
              </a:lnSpc>
              <a:spcBef>
                <a:spcPts val="0"/>
              </a:spcBef>
              <a:spcAft>
                <a:spcPts val="0"/>
              </a:spcAft>
              <a:buClr>
                <a:schemeClr val="bg1">
                  <a:lumMod val="95000"/>
                </a:schemeClr>
              </a:buClr>
              <a:buFont typeface="Arial"/>
              <a:buNone/>
              <a:defRPr/>
            </a:pPr>
            <a:r>
              <a:rPr lang="en-US" sz="1200" dirty="0" smtClean="0">
                <a:solidFill>
                  <a:schemeClr val="tx1"/>
                </a:solidFill>
                <a:latin typeface="Menlo Regular"/>
                <a:cs typeface="Menlo Regular"/>
              </a:rPr>
              <a:t>  </a:t>
            </a:r>
            <a:r>
              <a:rPr lang="en-US" sz="1200" dirty="0" err="1" smtClean="0">
                <a:solidFill>
                  <a:schemeClr val="tx1"/>
                </a:solidFill>
                <a:latin typeface="Menlo Regular"/>
                <a:cs typeface="Menlo Regular"/>
              </a:rPr>
              <a:t>reboot_vm</a:t>
            </a:r>
            <a:r>
              <a:rPr lang="en-US" sz="1200" dirty="0">
                <a:solidFill>
                  <a:schemeClr val="tx1"/>
                </a:solidFill>
                <a:latin typeface="Menlo Regular"/>
                <a:cs typeface="Menlo Regular"/>
              </a:rPr>
              <a:t>(</a:t>
            </a:r>
            <a:r>
              <a:rPr lang="en-US" sz="1200" dirty="0" err="1" smtClean="0">
                <a:solidFill>
                  <a:schemeClr val="tx1"/>
                </a:solidFill>
                <a:latin typeface="Menlo Regular"/>
                <a:cs typeface="Menlo Regular"/>
              </a:rPr>
              <a:t>vm_id</a:t>
            </a:r>
            <a:r>
              <a:rPr lang="en-US" sz="1200" dirty="0" smtClean="0">
                <a:solidFill>
                  <a:schemeClr val="tx1"/>
                </a:solidFill>
                <a:latin typeface="Menlo Regular"/>
                <a:cs typeface="Menlo Regular"/>
              </a:rPr>
              <a:t>)</a:t>
            </a:r>
            <a:endParaRPr lang="en-US" sz="1200" dirty="0">
              <a:solidFill>
                <a:schemeClr val="tx1"/>
              </a:solidFill>
              <a:latin typeface="Menlo Regular"/>
              <a:cs typeface="Menlo Regular"/>
            </a:endParaRPr>
          </a:p>
          <a:p>
            <a:pPr marL="0" indent="0" eaLnBrk="1" fontAlgn="auto" hangingPunct="1">
              <a:lnSpc>
                <a:spcPct val="110000"/>
              </a:lnSpc>
              <a:spcBef>
                <a:spcPts val="0"/>
              </a:spcBef>
              <a:spcAft>
                <a:spcPts val="0"/>
              </a:spcAft>
              <a:buClr>
                <a:schemeClr val="bg1">
                  <a:lumMod val="95000"/>
                </a:schemeClr>
              </a:buClr>
              <a:buFont typeface="Arial"/>
              <a:buNone/>
              <a:defRPr/>
            </a:pPr>
            <a:r>
              <a:rPr lang="en-US" sz="1200" dirty="0" smtClean="0">
                <a:solidFill>
                  <a:schemeClr val="tx1"/>
                </a:solidFill>
                <a:latin typeface="Menlo Regular"/>
                <a:cs typeface="Menlo Regular"/>
              </a:rPr>
              <a:t>  </a:t>
            </a:r>
            <a:r>
              <a:rPr lang="en-US" sz="1200" dirty="0" err="1" smtClean="0">
                <a:solidFill>
                  <a:schemeClr val="tx1"/>
                </a:solidFill>
                <a:latin typeface="Menlo Regular"/>
                <a:cs typeface="Menlo Regular"/>
              </a:rPr>
              <a:t>configure_networks</a:t>
            </a:r>
            <a:r>
              <a:rPr lang="en-US" sz="1200" dirty="0">
                <a:solidFill>
                  <a:schemeClr val="tx1"/>
                </a:solidFill>
                <a:latin typeface="Menlo Regular"/>
                <a:cs typeface="Menlo Regular"/>
              </a:rPr>
              <a:t>(</a:t>
            </a:r>
            <a:r>
              <a:rPr lang="en-US" sz="1200" dirty="0" err="1" smtClean="0">
                <a:solidFill>
                  <a:schemeClr val="tx1"/>
                </a:solidFill>
                <a:latin typeface="Menlo Regular"/>
                <a:cs typeface="Menlo Regular"/>
              </a:rPr>
              <a:t>vm_id</a:t>
            </a:r>
            <a:r>
              <a:rPr lang="en-US" sz="1200" dirty="0" smtClean="0">
                <a:solidFill>
                  <a:schemeClr val="tx1"/>
                </a:solidFill>
                <a:latin typeface="Menlo Regular"/>
                <a:cs typeface="Menlo Regular"/>
              </a:rPr>
              <a:t>, </a:t>
            </a:r>
            <a:r>
              <a:rPr lang="en-US" sz="1200" dirty="0">
                <a:solidFill>
                  <a:schemeClr val="tx1"/>
                </a:solidFill>
                <a:latin typeface="Menlo Regular"/>
                <a:cs typeface="Menlo Regular"/>
              </a:rPr>
              <a:t>networks)</a:t>
            </a:r>
          </a:p>
          <a:p>
            <a:pPr marL="0" indent="0" eaLnBrk="1" fontAlgn="auto" hangingPunct="1">
              <a:lnSpc>
                <a:spcPct val="110000"/>
              </a:lnSpc>
              <a:spcBef>
                <a:spcPts val="0"/>
              </a:spcBef>
              <a:spcAft>
                <a:spcPts val="0"/>
              </a:spcAft>
              <a:buClr>
                <a:schemeClr val="bg1">
                  <a:lumMod val="95000"/>
                </a:schemeClr>
              </a:buClr>
              <a:buFont typeface="Arial"/>
              <a:buNone/>
              <a:defRPr/>
            </a:pPr>
            <a:endParaRPr lang="en-US" sz="1400" dirty="0">
              <a:solidFill>
                <a:schemeClr val="tx1"/>
              </a:solidFill>
              <a:cs typeface="Monaco"/>
            </a:endParaRPr>
          </a:p>
          <a:p>
            <a:pPr marL="0" indent="0" eaLnBrk="1" fontAlgn="auto" hangingPunct="1">
              <a:lnSpc>
                <a:spcPct val="110000"/>
              </a:lnSpc>
              <a:spcBef>
                <a:spcPts val="0"/>
              </a:spcBef>
              <a:spcAft>
                <a:spcPts val="0"/>
              </a:spcAft>
              <a:buClr>
                <a:schemeClr val="bg1">
                  <a:lumMod val="95000"/>
                </a:schemeClr>
              </a:buClr>
              <a:buFont typeface="Arial"/>
              <a:buNone/>
              <a:defRPr/>
            </a:pPr>
            <a:r>
              <a:rPr lang="en-US" sz="1600" dirty="0">
                <a:solidFill>
                  <a:schemeClr val="tx1"/>
                </a:solidFill>
                <a:cs typeface="Monaco"/>
              </a:rPr>
              <a:t>Disk</a:t>
            </a:r>
          </a:p>
          <a:p>
            <a:pPr marL="0" indent="0" eaLnBrk="1" fontAlgn="auto" hangingPunct="1">
              <a:lnSpc>
                <a:spcPct val="110000"/>
              </a:lnSpc>
              <a:spcBef>
                <a:spcPts val="0"/>
              </a:spcBef>
              <a:spcAft>
                <a:spcPts val="0"/>
              </a:spcAft>
              <a:buClr>
                <a:schemeClr val="bg1">
                  <a:lumMod val="95000"/>
                </a:schemeClr>
              </a:buClr>
              <a:buFont typeface="Arial"/>
              <a:buNone/>
              <a:defRPr/>
            </a:pPr>
            <a:r>
              <a:rPr lang="en-US" sz="1200" dirty="0" smtClean="0">
                <a:solidFill>
                  <a:schemeClr val="tx1"/>
                </a:solidFill>
                <a:latin typeface="Menlo Regular"/>
                <a:cs typeface="Menlo Regular"/>
              </a:rPr>
              <a:t>  </a:t>
            </a:r>
            <a:r>
              <a:rPr lang="en-US" sz="1200" dirty="0" err="1" smtClean="0">
                <a:solidFill>
                  <a:schemeClr val="tx1"/>
                </a:solidFill>
                <a:latin typeface="Menlo Regular"/>
                <a:cs typeface="Menlo Regular"/>
              </a:rPr>
              <a:t>create_disk</a:t>
            </a:r>
            <a:r>
              <a:rPr lang="en-US" sz="1200" dirty="0">
                <a:solidFill>
                  <a:schemeClr val="tx1"/>
                </a:solidFill>
                <a:latin typeface="Menlo Regular"/>
                <a:cs typeface="Menlo Regular"/>
              </a:rPr>
              <a:t>(size, </a:t>
            </a:r>
            <a:r>
              <a:rPr lang="en-US" sz="1200" dirty="0" err="1">
                <a:solidFill>
                  <a:schemeClr val="tx1"/>
                </a:solidFill>
                <a:latin typeface="Menlo Regular"/>
                <a:cs typeface="Menlo Regular"/>
              </a:rPr>
              <a:t>vm_locality</a:t>
            </a:r>
            <a:r>
              <a:rPr lang="en-US" sz="1200" dirty="0">
                <a:solidFill>
                  <a:schemeClr val="tx1"/>
                </a:solidFill>
                <a:latin typeface="Menlo Regular"/>
                <a:cs typeface="Menlo Regular"/>
              </a:rPr>
              <a:t>)</a:t>
            </a:r>
          </a:p>
          <a:p>
            <a:pPr marL="0" indent="0" eaLnBrk="1" fontAlgn="auto" hangingPunct="1">
              <a:lnSpc>
                <a:spcPct val="110000"/>
              </a:lnSpc>
              <a:spcBef>
                <a:spcPts val="0"/>
              </a:spcBef>
              <a:spcAft>
                <a:spcPts val="0"/>
              </a:spcAft>
              <a:buClr>
                <a:schemeClr val="bg1">
                  <a:lumMod val="95000"/>
                </a:schemeClr>
              </a:buClr>
              <a:buFont typeface="Arial"/>
              <a:buNone/>
              <a:defRPr/>
            </a:pPr>
            <a:r>
              <a:rPr lang="en-US" sz="1200" dirty="0" smtClean="0">
                <a:solidFill>
                  <a:schemeClr val="tx1"/>
                </a:solidFill>
                <a:latin typeface="Menlo Regular"/>
                <a:cs typeface="Menlo Regular"/>
              </a:rPr>
              <a:t>  </a:t>
            </a:r>
            <a:r>
              <a:rPr lang="en-US" sz="1200" dirty="0" err="1" smtClean="0">
                <a:solidFill>
                  <a:schemeClr val="tx1"/>
                </a:solidFill>
                <a:latin typeface="Menlo Regular"/>
                <a:cs typeface="Menlo Regular"/>
              </a:rPr>
              <a:t>delete_disk</a:t>
            </a:r>
            <a:r>
              <a:rPr lang="en-US" sz="1200" dirty="0">
                <a:solidFill>
                  <a:schemeClr val="tx1"/>
                </a:solidFill>
                <a:latin typeface="Menlo Regular"/>
                <a:cs typeface="Menlo Regular"/>
              </a:rPr>
              <a:t>(</a:t>
            </a:r>
            <a:r>
              <a:rPr lang="en-US" sz="1200" dirty="0" err="1" smtClean="0">
                <a:solidFill>
                  <a:schemeClr val="tx1"/>
                </a:solidFill>
                <a:latin typeface="Menlo Regular"/>
                <a:cs typeface="Menlo Regular"/>
              </a:rPr>
              <a:t>disk_id</a:t>
            </a:r>
            <a:r>
              <a:rPr lang="en-US" sz="1200" dirty="0" smtClean="0">
                <a:solidFill>
                  <a:schemeClr val="tx1"/>
                </a:solidFill>
                <a:latin typeface="Menlo Regular"/>
                <a:cs typeface="Menlo Regular"/>
              </a:rPr>
              <a:t>)</a:t>
            </a:r>
            <a:endParaRPr lang="en-US" sz="1200" dirty="0">
              <a:solidFill>
                <a:schemeClr val="tx1"/>
              </a:solidFill>
              <a:latin typeface="Menlo Regular"/>
              <a:cs typeface="Menlo Regular"/>
            </a:endParaRPr>
          </a:p>
          <a:p>
            <a:pPr marL="0" indent="0" eaLnBrk="1" fontAlgn="auto" hangingPunct="1">
              <a:lnSpc>
                <a:spcPct val="110000"/>
              </a:lnSpc>
              <a:spcBef>
                <a:spcPts val="0"/>
              </a:spcBef>
              <a:spcAft>
                <a:spcPts val="0"/>
              </a:spcAft>
              <a:buClr>
                <a:schemeClr val="bg1">
                  <a:lumMod val="95000"/>
                </a:schemeClr>
              </a:buClr>
              <a:buFont typeface="Arial"/>
              <a:buNone/>
              <a:defRPr/>
            </a:pPr>
            <a:r>
              <a:rPr lang="en-US" sz="1200" dirty="0" smtClean="0">
                <a:solidFill>
                  <a:schemeClr val="tx1"/>
                </a:solidFill>
                <a:latin typeface="Menlo Regular"/>
                <a:cs typeface="Menlo Regular"/>
              </a:rPr>
              <a:t>  </a:t>
            </a:r>
            <a:r>
              <a:rPr lang="en-US" sz="1200" dirty="0" err="1" smtClean="0">
                <a:solidFill>
                  <a:schemeClr val="tx1"/>
                </a:solidFill>
                <a:latin typeface="Menlo Regular"/>
                <a:cs typeface="Menlo Regular"/>
              </a:rPr>
              <a:t>attach_disk</a:t>
            </a:r>
            <a:r>
              <a:rPr lang="en-US" sz="1200" dirty="0">
                <a:solidFill>
                  <a:schemeClr val="tx1"/>
                </a:solidFill>
                <a:latin typeface="Menlo Regular"/>
                <a:cs typeface="Menlo Regular"/>
              </a:rPr>
              <a:t>(</a:t>
            </a:r>
            <a:r>
              <a:rPr lang="en-US" sz="1200" dirty="0" err="1" smtClean="0">
                <a:solidFill>
                  <a:schemeClr val="tx1"/>
                </a:solidFill>
                <a:latin typeface="Menlo Regular"/>
                <a:cs typeface="Menlo Regular"/>
              </a:rPr>
              <a:t>vm_id</a:t>
            </a:r>
            <a:r>
              <a:rPr lang="en-US" sz="1200" dirty="0" smtClean="0">
                <a:solidFill>
                  <a:schemeClr val="tx1"/>
                </a:solidFill>
                <a:latin typeface="Menlo Regular"/>
                <a:cs typeface="Menlo Regular"/>
              </a:rPr>
              <a:t>, </a:t>
            </a:r>
            <a:r>
              <a:rPr lang="en-US" sz="1200" dirty="0" err="1" smtClean="0">
                <a:solidFill>
                  <a:schemeClr val="tx1"/>
                </a:solidFill>
                <a:latin typeface="Menlo Regular"/>
                <a:cs typeface="Menlo Regular"/>
              </a:rPr>
              <a:t>disk_id</a:t>
            </a:r>
            <a:r>
              <a:rPr lang="en-US" sz="1200" dirty="0" smtClean="0">
                <a:solidFill>
                  <a:schemeClr val="tx1"/>
                </a:solidFill>
                <a:latin typeface="Menlo Regular"/>
                <a:cs typeface="Menlo Regular"/>
              </a:rPr>
              <a:t>)</a:t>
            </a:r>
            <a:endParaRPr lang="en-US" sz="1200" dirty="0">
              <a:solidFill>
                <a:schemeClr val="tx1"/>
              </a:solidFill>
              <a:latin typeface="Menlo Regular"/>
              <a:cs typeface="Menlo Regular"/>
            </a:endParaRPr>
          </a:p>
          <a:p>
            <a:pPr marL="0" indent="0" eaLnBrk="1" fontAlgn="auto" hangingPunct="1">
              <a:lnSpc>
                <a:spcPct val="110000"/>
              </a:lnSpc>
              <a:spcBef>
                <a:spcPts val="0"/>
              </a:spcBef>
              <a:spcAft>
                <a:spcPts val="0"/>
              </a:spcAft>
              <a:buClr>
                <a:schemeClr val="bg1">
                  <a:lumMod val="95000"/>
                </a:schemeClr>
              </a:buClr>
              <a:buFont typeface="Arial"/>
              <a:buNone/>
              <a:defRPr/>
            </a:pPr>
            <a:r>
              <a:rPr lang="en-US" sz="1200" dirty="0" smtClean="0">
                <a:solidFill>
                  <a:schemeClr val="tx1"/>
                </a:solidFill>
                <a:latin typeface="Menlo Regular"/>
                <a:cs typeface="Menlo Regular"/>
              </a:rPr>
              <a:t>  </a:t>
            </a:r>
            <a:r>
              <a:rPr lang="en-US" sz="1200" dirty="0" err="1" smtClean="0">
                <a:solidFill>
                  <a:schemeClr val="tx1"/>
                </a:solidFill>
                <a:latin typeface="Menlo Regular"/>
                <a:cs typeface="Menlo Regular"/>
              </a:rPr>
              <a:t>detach_disk</a:t>
            </a:r>
            <a:r>
              <a:rPr lang="en-US" sz="1200" dirty="0">
                <a:solidFill>
                  <a:schemeClr val="tx1"/>
                </a:solidFill>
                <a:latin typeface="Menlo Regular"/>
                <a:cs typeface="Menlo Regular"/>
              </a:rPr>
              <a:t>(</a:t>
            </a:r>
            <a:r>
              <a:rPr lang="en-US" sz="1200" dirty="0" err="1" smtClean="0">
                <a:solidFill>
                  <a:schemeClr val="tx1"/>
                </a:solidFill>
                <a:latin typeface="Menlo Regular"/>
                <a:cs typeface="Menlo Regular"/>
              </a:rPr>
              <a:t>vm_id</a:t>
            </a:r>
            <a:r>
              <a:rPr lang="en-US" sz="1200" dirty="0" smtClean="0">
                <a:solidFill>
                  <a:schemeClr val="tx1"/>
                </a:solidFill>
                <a:latin typeface="Menlo Regular"/>
                <a:cs typeface="Menlo Regular"/>
              </a:rPr>
              <a:t>, </a:t>
            </a:r>
            <a:r>
              <a:rPr lang="en-US" sz="1200" dirty="0" err="1" smtClean="0">
                <a:solidFill>
                  <a:schemeClr val="tx1"/>
                </a:solidFill>
                <a:latin typeface="Menlo Regular"/>
                <a:cs typeface="Menlo Regular"/>
              </a:rPr>
              <a:t>disk_id</a:t>
            </a:r>
            <a:r>
              <a:rPr lang="en-US" sz="1200" dirty="0" smtClean="0">
                <a:solidFill>
                  <a:schemeClr val="tx1"/>
                </a:solidFill>
                <a:latin typeface="Menlo Regular"/>
                <a:cs typeface="Menlo Regular"/>
              </a:rPr>
              <a:t>)</a:t>
            </a:r>
            <a:endParaRPr lang="en-US" sz="1200" dirty="0">
              <a:solidFill>
                <a:schemeClr val="tx1"/>
              </a:solidFill>
              <a:latin typeface="Menlo Regular"/>
              <a:cs typeface="Menlo Regular"/>
            </a:endParaRPr>
          </a:p>
        </p:txBody>
      </p:sp>
      <p:pic>
        <p:nvPicPr>
          <p:cNvPr id="26627" name="Picture 5" descr="color_rings.png"/>
          <p:cNvPicPr>
            <a:picLocks noChangeAspect="1"/>
          </p:cNvPicPr>
          <p:nvPr/>
        </p:nvPicPr>
        <p:blipFill>
          <a:blip r:embed="rId2" cstate="print">
            <a:extLst>
              <a:ext uri="{28A0092B-C50C-407E-A947-70E740481C1C}">
                <a14:useLocalDpi xmlns:a14="http://schemas.microsoft.com/office/drawing/2010/main" val="0"/>
              </a:ext>
            </a:extLst>
          </a:blip>
          <a:srcRect l="52000"/>
          <a:stretch>
            <a:fillRect/>
          </a:stretch>
        </p:blipFill>
        <p:spPr bwMode="auto">
          <a:xfrm rot="10800000">
            <a:off x="8991600" y="344488"/>
            <a:ext cx="152400"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a:xfrm>
            <a:off x="8967967" y="252339"/>
            <a:ext cx="176034" cy="169066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2"/>
          <p:cNvSpPr txBox="1">
            <a:spLocks/>
          </p:cNvSpPr>
          <p:nvPr/>
        </p:nvSpPr>
        <p:spPr bwMode="gray">
          <a:xfrm>
            <a:off x="6272213" y="1227138"/>
            <a:ext cx="2122487" cy="4603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914400" rtl="0" eaLnBrk="1" latinLnBrk="0" hangingPunct="1">
              <a:lnSpc>
                <a:spcPct val="90000"/>
              </a:lnSpc>
              <a:spcBef>
                <a:spcPct val="0"/>
              </a:spcBef>
              <a:buNone/>
              <a:defRPr sz="3200" kern="1200">
                <a:solidFill>
                  <a:srgbClr val="00685D"/>
                </a:solidFill>
                <a:latin typeface="Arial"/>
                <a:ea typeface="+mj-ea"/>
                <a:cs typeface="Arial"/>
              </a:defRPr>
            </a:lvl1pPr>
          </a:lstStyle>
          <a:p>
            <a:r>
              <a:rPr lang="en-US" sz="2400" i="1" dirty="0" err="1" smtClean="0">
                <a:solidFill>
                  <a:srgbClr val="000000"/>
                </a:solidFill>
                <a:latin typeface="Arial" charset="0"/>
                <a:cs typeface="Arial" charset="0"/>
              </a:rPr>
              <a:t>IaaS</a:t>
            </a:r>
            <a:r>
              <a:rPr lang="en-US" sz="2400" i="1" dirty="0" smtClean="0">
                <a:solidFill>
                  <a:srgbClr val="000000"/>
                </a:solidFill>
                <a:latin typeface="Arial" charset="0"/>
                <a:cs typeface="Arial" charset="0"/>
              </a:rPr>
              <a:t> Neutral</a:t>
            </a:r>
            <a:endParaRPr lang="en-US" sz="2400" i="1" dirty="0">
              <a:solidFill>
                <a:srgbClr val="000000"/>
              </a:solidFill>
              <a:latin typeface="Arial" charset="0"/>
              <a:cs typeface="Arial" charset="0"/>
            </a:endParaRPr>
          </a:p>
        </p:txBody>
      </p:sp>
      <p:sp>
        <p:nvSpPr>
          <p:cNvPr id="20" name="Cerrar corchete 7"/>
          <p:cNvSpPr/>
          <p:nvPr/>
        </p:nvSpPr>
        <p:spPr>
          <a:xfrm>
            <a:off x="5283200" y="1092200"/>
            <a:ext cx="266700" cy="3175000"/>
          </a:xfrm>
          <a:prstGeom prst="rightBracket">
            <a:avLst/>
          </a:prstGeom>
          <a:ln w="19050">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s-ES"/>
          </a:p>
        </p:txBody>
      </p:sp>
      <p:pic>
        <p:nvPicPr>
          <p:cNvPr id="22" name="Picture 21" descr="Cloud1-VMware-lg-300dpi.png"/>
          <p:cNvPicPr>
            <a:picLocks noChangeAspect="1"/>
          </p:cNvPicPr>
          <p:nvPr/>
        </p:nvPicPr>
        <p:blipFill>
          <a:blip r:embed="rId3" cstate="screen">
            <a:grayscl/>
            <a:alphaModFix/>
            <a:lum/>
            <a:extLst>
              <a:ext uri="{28A0092B-C50C-407E-A947-70E740481C1C}">
                <a14:useLocalDpi xmlns:a14="http://schemas.microsoft.com/office/drawing/2010/main"/>
              </a:ext>
            </a:extLst>
          </a:blip>
          <a:stretch>
            <a:fillRect/>
          </a:stretch>
        </p:blipFill>
        <p:spPr>
          <a:xfrm>
            <a:off x="5962650" y="2839902"/>
            <a:ext cx="1007533" cy="679059"/>
          </a:xfrm>
          <a:prstGeom prst="rect">
            <a:avLst/>
          </a:prstGeom>
          <a:noFill/>
          <a:ln>
            <a:noFill/>
          </a:ln>
        </p:spPr>
      </p:pic>
      <p:pic>
        <p:nvPicPr>
          <p:cNvPr id="23" name="Picture 22" descr="Cloud1-VMware-lg-300dpi.png"/>
          <p:cNvPicPr>
            <a:picLocks noChangeAspect="1"/>
          </p:cNvPicPr>
          <p:nvPr/>
        </p:nvPicPr>
        <p:blipFill>
          <a:blip r:embed="rId3" cstate="screen">
            <a:grayscl/>
            <a:alphaModFix/>
            <a:lum/>
            <a:extLst>
              <a:ext uri="{28A0092B-C50C-407E-A947-70E740481C1C}">
                <a14:useLocalDpi xmlns:a14="http://schemas.microsoft.com/office/drawing/2010/main"/>
              </a:ext>
            </a:extLst>
          </a:blip>
          <a:stretch>
            <a:fillRect/>
          </a:stretch>
        </p:blipFill>
        <p:spPr>
          <a:xfrm>
            <a:off x="5712883" y="1811202"/>
            <a:ext cx="1007533" cy="679059"/>
          </a:xfrm>
          <a:prstGeom prst="rect">
            <a:avLst/>
          </a:prstGeom>
          <a:noFill/>
          <a:ln>
            <a:noFill/>
          </a:ln>
        </p:spPr>
      </p:pic>
      <p:pic>
        <p:nvPicPr>
          <p:cNvPr id="24" name="Picture 23" descr="Cloud1-VMware-lg-300dpi.png"/>
          <p:cNvPicPr>
            <a:picLocks noChangeAspect="1"/>
          </p:cNvPicPr>
          <p:nvPr/>
        </p:nvPicPr>
        <p:blipFill>
          <a:blip r:embed="rId3" cstate="screen">
            <a:grayscl/>
            <a:alphaModFix/>
            <a:lum/>
            <a:extLst>
              <a:ext uri="{28A0092B-C50C-407E-A947-70E740481C1C}">
                <a14:useLocalDpi xmlns:a14="http://schemas.microsoft.com/office/drawing/2010/main"/>
              </a:ext>
            </a:extLst>
          </a:blip>
          <a:stretch>
            <a:fillRect/>
          </a:stretch>
        </p:blipFill>
        <p:spPr>
          <a:xfrm>
            <a:off x="7310966" y="2624002"/>
            <a:ext cx="1007533" cy="679059"/>
          </a:xfrm>
          <a:prstGeom prst="rect">
            <a:avLst/>
          </a:prstGeom>
          <a:noFill/>
          <a:ln>
            <a:noFill/>
          </a:ln>
        </p:spPr>
      </p:pic>
      <p:sp>
        <p:nvSpPr>
          <p:cNvPr id="25" name="TextBox 24"/>
          <p:cNvSpPr txBox="1"/>
          <p:nvPr/>
        </p:nvSpPr>
        <p:spPr>
          <a:xfrm>
            <a:off x="7429500" y="2837396"/>
            <a:ext cx="795867" cy="292388"/>
          </a:xfrm>
          <a:prstGeom prst="rect">
            <a:avLst/>
          </a:prstGeom>
          <a:noFill/>
        </p:spPr>
        <p:txBody>
          <a:bodyPr wrap="square" rtlCol="0">
            <a:spAutoFit/>
          </a:bodyPr>
          <a:lstStyle/>
          <a:p>
            <a:pPr algn="ctr"/>
            <a:r>
              <a:rPr lang="en-US" sz="1300" cap="all" dirty="0" smtClean="0">
                <a:solidFill>
                  <a:srgbClr val="000000"/>
                </a:solidFill>
              </a:rPr>
              <a:t>...ETC</a:t>
            </a:r>
            <a:endParaRPr lang="en-US" sz="1300" dirty="0" smtClean="0">
              <a:solidFill>
                <a:schemeClr val="bg2"/>
              </a:solidFill>
            </a:endParaRPr>
          </a:p>
        </p:txBody>
      </p:sp>
      <p:pic>
        <p:nvPicPr>
          <p:cNvPr id="26" name="Picture 25" descr="Cloud1-VMware-lg-300dpi.png"/>
          <p:cNvPicPr>
            <a:picLocks noChangeAspect="1"/>
          </p:cNvPicPr>
          <p:nvPr/>
        </p:nvPicPr>
        <p:blipFill>
          <a:blip r:embed="rId3" cstate="screen">
            <a:grayscl/>
            <a:alphaModFix/>
            <a:lum/>
            <a:extLst>
              <a:ext uri="{28A0092B-C50C-407E-A947-70E740481C1C}">
                <a14:useLocalDpi xmlns:a14="http://schemas.microsoft.com/office/drawing/2010/main"/>
              </a:ext>
            </a:extLst>
          </a:blip>
          <a:stretch>
            <a:fillRect/>
          </a:stretch>
        </p:blipFill>
        <p:spPr>
          <a:xfrm>
            <a:off x="7191375" y="1811202"/>
            <a:ext cx="1007533" cy="679059"/>
          </a:xfrm>
          <a:prstGeom prst="rect">
            <a:avLst/>
          </a:prstGeom>
          <a:noFill/>
          <a:ln>
            <a:noFill/>
          </a:ln>
        </p:spPr>
      </p:pic>
      <p:pic>
        <p:nvPicPr>
          <p:cNvPr id="27" name="Picture 26"/>
          <p:cNvPicPr>
            <a:picLocks noChangeAspect="1"/>
          </p:cNvPicPr>
          <p:nvPr/>
        </p:nvPicPr>
        <p:blipFill>
          <a:blip r:embed="rId4" cstate="print">
            <a:clrChange>
              <a:clrFrom>
                <a:srgbClr val="FFFFFF"/>
              </a:clrFrom>
              <a:clrTo>
                <a:srgbClr val="FFFFFF">
                  <a:alpha val="0"/>
                </a:srgbClr>
              </a:clrTo>
            </a:clrChange>
          </a:blip>
          <a:stretch>
            <a:fillRect/>
          </a:stretch>
        </p:blipFill>
        <p:spPr>
          <a:xfrm>
            <a:off x="5886450" y="2094851"/>
            <a:ext cx="720130" cy="181833"/>
          </a:xfrm>
          <a:prstGeom prst="rect">
            <a:avLst/>
          </a:prstGeom>
        </p:spPr>
      </p:pic>
      <p:pic>
        <p:nvPicPr>
          <p:cNvPr id="28" name="Picture 2" descr="https://encrypted-tbn0.gstatic.com/images?q=tbn:ANd9GcRgWtweeNVNot_dJ1JZ4fATg5X0qxTniN17Zry9UylCHUwXFy8KJQ"/>
          <p:cNvPicPr>
            <a:picLocks noChangeAspect="1" noChangeArrowheads="1"/>
          </p:cNvPicPr>
          <p:nvPr/>
        </p:nvPicPr>
        <p:blipFill>
          <a:blip r:embed="rId5" cstate="print"/>
          <a:srcRect/>
          <a:stretch>
            <a:fillRect/>
          </a:stretch>
        </p:blipFill>
        <p:spPr bwMode="auto">
          <a:xfrm>
            <a:off x="6146800" y="3079751"/>
            <a:ext cx="659876" cy="266700"/>
          </a:xfrm>
          <a:prstGeom prst="rect">
            <a:avLst/>
          </a:prstGeom>
          <a:noFill/>
        </p:spPr>
      </p:pic>
      <p:pic>
        <p:nvPicPr>
          <p:cNvPr id="29" name="Picture 2" descr="https://encrypted-tbn3.gstatic.com/images?q=tbn:ANd9GcS7UAlHPEO76CVj0-gTdi8XP-jxd5IK9dkq9VKiIwZRvMg51J9nNQ"/>
          <p:cNvPicPr>
            <a:picLocks noChangeAspect="1" noChangeArrowheads="1"/>
          </p:cNvPicPr>
          <p:nvPr/>
        </p:nvPicPr>
        <p:blipFill>
          <a:blip r:embed="rId6" cstate="print"/>
          <a:srcRect/>
          <a:stretch>
            <a:fillRect/>
          </a:stretch>
        </p:blipFill>
        <p:spPr bwMode="auto">
          <a:xfrm>
            <a:off x="7576451" y="2013045"/>
            <a:ext cx="344432" cy="355342"/>
          </a:xfrm>
          <a:prstGeom prst="rect">
            <a:avLst/>
          </a:prstGeom>
          <a:noFill/>
        </p:spPr>
      </p:pic>
    </p:spTree>
    <p:extLst>
      <p:ext uri="{BB962C8B-B14F-4D97-AF65-F5344CB8AC3E}">
        <p14:creationId xmlns:p14="http://schemas.microsoft.com/office/powerpoint/2010/main" val="4751146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2"/>
          <p:cNvSpPr>
            <a:spLocks noGrp="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bodyPr>
          <a:lstStyle/>
          <a:p>
            <a:pPr eaLnBrk="1" hangingPunct="1"/>
            <a:r>
              <a:rPr lang="en-US" sz="2800" dirty="0" smtClean="0">
                <a:latin typeface="Arial" charset="0"/>
                <a:cs typeface="Arial" charset="0"/>
              </a:rPr>
              <a:t>BOSH: Cloud </a:t>
            </a:r>
            <a:r>
              <a:rPr lang="en-US" sz="2800" dirty="0">
                <a:latin typeface="Arial" charset="0"/>
                <a:cs typeface="Arial" charset="0"/>
              </a:rPr>
              <a:t>Provider Interface</a:t>
            </a:r>
          </a:p>
        </p:txBody>
      </p:sp>
      <p:sp>
        <p:nvSpPr>
          <p:cNvPr id="4" name="Content Placeholder 3"/>
          <p:cNvSpPr>
            <a:spLocks noGrp="1"/>
          </p:cNvSpPr>
          <p:nvPr>
            <p:ph sz="quarter" idx="4294967295"/>
          </p:nvPr>
        </p:nvSpPr>
        <p:spPr>
          <a:xfrm>
            <a:off x="358775" y="787400"/>
            <a:ext cx="5399088" cy="3827463"/>
          </a:xfrm>
          <a:prstGeom prst="rect">
            <a:avLst/>
          </a:prstGeom>
        </p:spPr>
        <p:txBody>
          <a:bodyPr/>
          <a:lstStyle/>
          <a:p>
            <a:pPr marL="0" indent="0" eaLnBrk="1" fontAlgn="auto" hangingPunct="1">
              <a:lnSpc>
                <a:spcPct val="110000"/>
              </a:lnSpc>
              <a:spcBef>
                <a:spcPts val="0"/>
              </a:spcBef>
              <a:spcAft>
                <a:spcPts val="0"/>
              </a:spcAft>
              <a:buClr>
                <a:schemeClr val="bg1">
                  <a:lumMod val="95000"/>
                </a:schemeClr>
              </a:buClr>
              <a:buFont typeface="Arial"/>
              <a:buNone/>
              <a:defRPr/>
            </a:pPr>
            <a:r>
              <a:rPr lang="en-US" sz="1600" dirty="0" err="1">
                <a:solidFill>
                  <a:schemeClr val="tx1"/>
                </a:solidFill>
                <a:cs typeface="Monaco"/>
              </a:rPr>
              <a:t>Stemcell</a:t>
            </a:r>
            <a:endParaRPr lang="en-US" sz="1600" dirty="0">
              <a:solidFill>
                <a:schemeClr val="tx1"/>
              </a:solidFill>
              <a:cs typeface="Monaco"/>
            </a:endParaRPr>
          </a:p>
          <a:p>
            <a:pPr marL="0" indent="0" eaLnBrk="1" fontAlgn="auto" hangingPunct="1">
              <a:lnSpc>
                <a:spcPct val="110000"/>
              </a:lnSpc>
              <a:spcBef>
                <a:spcPts val="0"/>
              </a:spcBef>
              <a:spcAft>
                <a:spcPts val="0"/>
              </a:spcAft>
              <a:buClr>
                <a:schemeClr val="bg1">
                  <a:lumMod val="95000"/>
                </a:schemeClr>
              </a:buClr>
              <a:buFont typeface="Arial"/>
              <a:buNone/>
              <a:defRPr/>
            </a:pPr>
            <a:r>
              <a:rPr lang="en-US" sz="1200" dirty="0" smtClean="0">
                <a:solidFill>
                  <a:schemeClr val="tx1"/>
                </a:solidFill>
                <a:latin typeface="Menlo Regular"/>
                <a:cs typeface="Menlo Regular"/>
              </a:rPr>
              <a:t>  </a:t>
            </a:r>
            <a:r>
              <a:rPr lang="en-US" sz="1200" dirty="0" err="1" smtClean="0">
                <a:solidFill>
                  <a:schemeClr val="tx1"/>
                </a:solidFill>
                <a:latin typeface="Menlo Regular"/>
                <a:cs typeface="Menlo Regular"/>
              </a:rPr>
              <a:t>create_stemcell</a:t>
            </a:r>
            <a:r>
              <a:rPr lang="en-US" sz="1200" dirty="0">
                <a:solidFill>
                  <a:schemeClr val="tx1"/>
                </a:solidFill>
                <a:latin typeface="Menlo Regular"/>
                <a:cs typeface="Menlo Regular"/>
              </a:rPr>
              <a:t>(image, </a:t>
            </a:r>
            <a:r>
              <a:rPr lang="en-US" sz="1200" dirty="0" err="1">
                <a:solidFill>
                  <a:schemeClr val="tx1"/>
                </a:solidFill>
                <a:latin typeface="Menlo Regular"/>
                <a:cs typeface="Menlo Regular"/>
              </a:rPr>
              <a:t>cloud_properties</a:t>
            </a:r>
            <a:r>
              <a:rPr lang="en-US" sz="1200" dirty="0">
                <a:solidFill>
                  <a:schemeClr val="tx1"/>
                </a:solidFill>
                <a:latin typeface="Menlo Regular"/>
                <a:cs typeface="Menlo Regular"/>
              </a:rPr>
              <a:t>)</a:t>
            </a:r>
          </a:p>
          <a:p>
            <a:pPr marL="0" indent="0" eaLnBrk="1" fontAlgn="auto" hangingPunct="1">
              <a:lnSpc>
                <a:spcPct val="110000"/>
              </a:lnSpc>
              <a:spcBef>
                <a:spcPts val="0"/>
              </a:spcBef>
              <a:spcAft>
                <a:spcPts val="0"/>
              </a:spcAft>
              <a:buClr>
                <a:schemeClr val="bg1">
                  <a:lumMod val="95000"/>
                </a:schemeClr>
              </a:buClr>
              <a:buFont typeface="Arial"/>
              <a:buNone/>
              <a:defRPr/>
            </a:pPr>
            <a:r>
              <a:rPr lang="en-US" sz="1200" dirty="0" smtClean="0">
                <a:solidFill>
                  <a:schemeClr val="tx1"/>
                </a:solidFill>
                <a:latin typeface="Menlo Regular"/>
                <a:cs typeface="Menlo Regular"/>
              </a:rPr>
              <a:t>  </a:t>
            </a:r>
            <a:r>
              <a:rPr lang="en-US" sz="1200" dirty="0" err="1" smtClean="0">
                <a:solidFill>
                  <a:schemeClr val="tx1"/>
                </a:solidFill>
                <a:latin typeface="Menlo Regular"/>
                <a:cs typeface="Menlo Regular"/>
              </a:rPr>
              <a:t>delete_stemcell</a:t>
            </a:r>
            <a:r>
              <a:rPr lang="en-US" sz="1200" dirty="0">
                <a:solidFill>
                  <a:schemeClr val="tx1"/>
                </a:solidFill>
                <a:latin typeface="Menlo Regular"/>
                <a:cs typeface="Menlo Regular"/>
              </a:rPr>
              <a:t>(</a:t>
            </a:r>
            <a:r>
              <a:rPr lang="en-US" sz="1200" dirty="0" err="1" smtClean="0">
                <a:solidFill>
                  <a:schemeClr val="tx1"/>
                </a:solidFill>
                <a:latin typeface="Menlo Regular"/>
                <a:cs typeface="Menlo Regular"/>
              </a:rPr>
              <a:t>stemcell_id</a:t>
            </a:r>
            <a:r>
              <a:rPr lang="en-US" sz="1200" dirty="0" smtClean="0">
                <a:solidFill>
                  <a:schemeClr val="tx1"/>
                </a:solidFill>
                <a:latin typeface="Menlo Regular"/>
                <a:cs typeface="Menlo Regular"/>
              </a:rPr>
              <a:t>)</a:t>
            </a:r>
            <a:endParaRPr lang="en-US" sz="1200" dirty="0">
              <a:solidFill>
                <a:schemeClr val="tx1"/>
              </a:solidFill>
              <a:latin typeface="Menlo Regular"/>
              <a:cs typeface="Menlo Regular"/>
            </a:endParaRPr>
          </a:p>
          <a:p>
            <a:pPr marL="0" indent="0" eaLnBrk="1" fontAlgn="auto" hangingPunct="1">
              <a:lnSpc>
                <a:spcPct val="110000"/>
              </a:lnSpc>
              <a:spcBef>
                <a:spcPts val="0"/>
              </a:spcBef>
              <a:spcAft>
                <a:spcPts val="0"/>
              </a:spcAft>
              <a:buClr>
                <a:schemeClr val="bg1">
                  <a:lumMod val="95000"/>
                </a:schemeClr>
              </a:buClr>
              <a:buFont typeface="Arial"/>
              <a:buNone/>
              <a:defRPr/>
            </a:pPr>
            <a:endParaRPr lang="en-US" sz="1400" dirty="0">
              <a:solidFill>
                <a:schemeClr val="tx1"/>
              </a:solidFill>
              <a:cs typeface="Monaco"/>
            </a:endParaRPr>
          </a:p>
          <a:p>
            <a:pPr marL="0" indent="0" eaLnBrk="1" fontAlgn="auto" hangingPunct="1">
              <a:lnSpc>
                <a:spcPct val="110000"/>
              </a:lnSpc>
              <a:spcBef>
                <a:spcPts val="0"/>
              </a:spcBef>
              <a:spcAft>
                <a:spcPts val="0"/>
              </a:spcAft>
              <a:buClr>
                <a:schemeClr val="bg1">
                  <a:lumMod val="95000"/>
                </a:schemeClr>
              </a:buClr>
              <a:buFont typeface="Arial"/>
              <a:buNone/>
              <a:defRPr/>
            </a:pPr>
            <a:r>
              <a:rPr lang="en-US" sz="1600" dirty="0">
                <a:solidFill>
                  <a:schemeClr val="tx1"/>
                </a:solidFill>
                <a:cs typeface="Monaco"/>
              </a:rPr>
              <a:t>VM</a:t>
            </a:r>
          </a:p>
          <a:p>
            <a:pPr marL="0" indent="0" eaLnBrk="1" fontAlgn="auto" hangingPunct="1">
              <a:lnSpc>
                <a:spcPct val="110000"/>
              </a:lnSpc>
              <a:spcBef>
                <a:spcPts val="0"/>
              </a:spcBef>
              <a:spcAft>
                <a:spcPts val="0"/>
              </a:spcAft>
              <a:buClr>
                <a:schemeClr val="bg1">
                  <a:lumMod val="95000"/>
                </a:schemeClr>
              </a:buClr>
              <a:buFont typeface="Arial"/>
              <a:buNone/>
              <a:defRPr/>
            </a:pPr>
            <a:r>
              <a:rPr lang="en-US" sz="1200" dirty="0" smtClean="0">
                <a:solidFill>
                  <a:schemeClr val="tx1"/>
                </a:solidFill>
                <a:latin typeface="Menlo Regular"/>
                <a:cs typeface="Menlo Regular"/>
              </a:rPr>
              <a:t>  </a:t>
            </a:r>
            <a:r>
              <a:rPr lang="en-US" sz="1200" dirty="0" err="1" smtClean="0">
                <a:solidFill>
                  <a:schemeClr val="tx1"/>
                </a:solidFill>
                <a:latin typeface="Menlo Regular"/>
                <a:cs typeface="Menlo Regular"/>
              </a:rPr>
              <a:t>create_vm</a:t>
            </a:r>
            <a:r>
              <a:rPr lang="en-US" sz="1200" dirty="0">
                <a:solidFill>
                  <a:schemeClr val="tx1"/>
                </a:solidFill>
                <a:latin typeface="Menlo Regular"/>
                <a:cs typeface="Menlo Regular"/>
              </a:rPr>
              <a:t>(</a:t>
            </a:r>
            <a:r>
              <a:rPr lang="en-US" sz="1200" dirty="0" err="1">
                <a:solidFill>
                  <a:schemeClr val="tx1"/>
                </a:solidFill>
                <a:latin typeface="Menlo Regular"/>
                <a:cs typeface="Menlo Regular"/>
              </a:rPr>
              <a:t>agent_id</a:t>
            </a:r>
            <a:r>
              <a:rPr lang="en-US" sz="1200" dirty="0">
                <a:solidFill>
                  <a:schemeClr val="tx1"/>
                </a:solidFill>
                <a:latin typeface="Menlo Regular"/>
                <a:cs typeface="Menlo Regular"/>
              </a:rPr>
              <a:t>, </a:t>
            </a:r>
            <a:r>
              <a:rPr lang="en-US" sz="1200" dirty="0" err="1" smtClean="0">
                <a:solidFill>
                  <a:schemeClr val="tx1"/>
                </a:solidFill>
                <a:latin typeface="Menlo Regular"/>
                <a:cs typeface="Menlo Regular"/>
              </a:rPr>
              <a:t>stemcell_id</a:t>
            </a:r>
            <a:r>
              <a:rPr lang="en-US" sz="1200" dirty="0" smtClean="0">
                <a:solidFill>
                  <a:schemeClr val="tx1"/>
                </a:solidFill>
                <a:latin typeface="Menlo Regular"/>
                <a:cs typeface="Menlo Regular"/>
              </a:rPr>
              <a:t>, </a:t>
            </a:r>
            <a:r>
              <a:rPr lang="en-US" sz="1200" dirty="0" err="1">
                <a:solidFill>
                  <a:schemeClr val="tx1"/>
                </a:solidFill>
                <a:latin typeface="Menlo Regular"/>
                <a:cs typeface="Menlo Regular"/>
              </a:rPr>
              <a:t>resource_pool</a:t>
            </a:r>
            <a:r>
              <a:rPr lang="en-US" sz="1200" dirty="0">
                <a:solidFill>
                  <a:schemeClr val="tx1"/>
                </a:solidFill>
                <a:latin typeface="Menlo Regular"/>
                <a:cs typeface="Menlo Regular"/>
              </a:rPr>
              <a:t>, </a:t>
            </a:r>
            <a:endParaRPr lang="en-US" sz="1200" dirty="0" smtClean="0">
              <a:solidFill>
                <a:schemeClr val="tx1"/>
              </a:solidFill>
              <a:latin typeface="Menlo Regular"/>
              <a:cs typeface="Menlo Regular"/>
            </a:endParaRPr>
          </a:p>
          <a:p>
            <a:pPr marL="0" indent="0" eaLnBrk="1" fontAlgn="auto" hangingPunct="1">
              <a:lnSpc>
                <a:spcPct val="110000"/>
              </a:lnSpc>
              <a:spcBef>
                <a:spcPts val="0"/>
              </a:spcBef>
              <a:spcAft>
                <a:spcPts val="0"/>
              </a:spcAft>
              <a:buClr>
                <a:schemeClr val="bg1">
                  <a:lumMod val="95000"/>
                </a:schemeClr>
              </a:buClr>
              <a:buFont typeface="Arial"/>
              <a:buNone/>
              <a:defRPr/>
            </a:pPr>
            <a:r>
              <a:rPr lang="en-US" sz="1200" dirty="0">
                <a:solidFill>
                  <a:schemeClr val="tx1"/>
                </a:solidFill>
                <a:latin typeface="Menlo Regular"/>
                <a:cs typeface="Menlo Regular"/>
              </a:rPr>
              <a:t>	</a:t>
            </a:r>
            <a:r>
              <a:rPr lang="en-US" sz="1200" dirty="0" smtClean="0">
                <a:solidFill>
                  <a:schemeClr val="tx1"/>
                </a:solidFill>
                <a:latin typeface="Menlo Regular"/>
                <a:cs typeface="Menlo Regular"/>
              </a:rPr>
              <a:t>  networks</a:t>
            </a:r>
            <a:r>
              <a:rPr lang="en-US" sz="1200" dirty="0">
                <a:solidFill>
                  <a:schemeClr val="tx1"/>
                </a:solidFill>
                <a:latin typeface="Menlo Regular"/>
                <a:cs typeface="Menlo Regular"/>
              </a:rPr>
              <a:t>, </a:t>
            </a:r>
            <a:r>
              <a:rPr lang="en-US" sz="1200" dirty="0" err="1" smtClean="0">
                <a:solidFill>
                  <a:schemeClr val="tx1"/>
                </a:solidFill>
                <a:latin typeface="Menlo Regular"/>
                <a:cs typeface="Menlo Regular"/>
              </a:rPr>
              <a:t>disk_locality</a:t>
            </a:r>
            <a:r>
              <a:rPr lang="en-US" sz="1200" dirty="0">
                <a:solidFill>
                  <a:schemeClr val="tx1"/>
                </a:solidFill>
                <a:latin typeface="Menlo Regular"/>
                <a:cs typeface="Menlo Regular"/>
              </a:rPr>
              <a:t>, </a:t>
            </a:r>
            <a:r>
              <a:rPr lang="en-US" sz="1200" dirty="0" err="1">
                <a:solidFill>
                  <a:schemeClr val="tx1"/>
                </a:solidFill>
                <a:latin typeface="Menlo Regular"/>
                <a:cs typeface="Menlo Regular"/>
              </a:rPr>
              <a:t>env</a:t>
            </a:r>
            <a:r>
              <a:rPr lang="en-US" sz="1200" dirty="0">
                <a:solidFill>
                  <a:schemeClr val="tx1"/>
                </a:solidFill>
                <a:latin typeface="Menlo Regular"/>
                <a:cs typeface="Menlo Regular"/>
              </a:rPr>
              <a:t>)</a:t>
            </a:r>
          </a:p>
          <a:p>
            <a:pPr marL="0" indent="0" eaLnBrk="1" fontAlgn="auto" hangingPunct="1">
              <a:lnSpc>
                <a:spcPct val="110000"/>
              </a:lnSpc>
              <a:spcBef>
                <a:spcPts val="0"/>
              </a:spcBef>
              <a:spcAft>
                <a:spcPts val="0"/>
              </a:spcAft>
              <a:buClr>
                <a:schemeClr val="bg1">
                  <a:lumMod val="95000"/>
                </a:schemeClr>
              </a:buClr>
              <a:buFont typeface="Arial"/>
              <a:buNone/>
              <a:defRPr/>
            </a:pPr>
            <a:r>
              <a:rPr lang="en-US" sz="1200" dirty="0" smtClean="0">
                <a:solidFill>
                  <a:schemeClr val="tx1"/>
                </a:solidFill>
                <a:latin typeface="Menlo Regular"/>
                <a:cs typeface="Menlo Regular"/>
              </a:rPr>
              <a:t>  </a:t>
            </a:r>
            <a:r>
              <a:rPr lang="en-US" sz="1200" dirty="0" err="1" smtClean="0">
                <a:solidFill>
                  <a:schemeClr val="tx1"/>
                </a:solidFill>
                <a:latin typeface="Menlo Regular"/>
                <a:cs typeface="Menlo Regular"/>
              </a:rPr>
              <a:t>delete_vm</a:t>
            </a:r>
            <a:r>
              <a:rPr lang="en-US" sz="1200" dirty="0">
                <a:solidFill>
                  <a:schemeClr val="tx1"/>
                </a:solidFill>
                <a:latin typeface="Menlo Regular"/>
                <a:cs typeface="Menlo Regular"/>
              </a:rPr>
              <a:t>(</a:t>
            </a:r>
            <a:r>
              <a:rPr lang="en-US" sz="1200" dirty="0" err="1" smtClean="0">
                <a:solidFill>
                  <a:schemeClr val="tx1"/>
                </a:solidFill>
                <a:latin typeface="Menlo Regular"/>
                <a:cs typeface="Menlo Regular"/>
              </a:rPr>
              <a:t>vm_id</a:t>
            </a:r>
            <a:r>
              <a:rPr lang="en-US" sz="1200" dirty="0" smtClean="0">
                <a:solidFill>
                  <a:schemeClr val="tx1"/>
                </a:solidFill>
                <a:latin typeface="Menlo Regular"/>
                <a:cs typeface="Menlo Regular"/>
              </a:rPr>
              <a:t>)</a:t>
            </a:r>
            <a:endParaRPr lang="en-US" sz="1200" dirty="0">
              <a:solidFill>
                <a:schemeClr val="tx1"/>
              </a:solidFill>
              <a:latin typeface="Menlo Regular"/>
              <a:cs typeface="Menlo Regular"/>
            </a:endParaRPr>
          </a:p>
          <a:p>
            <a:pPr marL="0" indent="0" eaLnBrk="1" fontAlgn="auto" hangingPunct="1">
              <a:lnSpc>
                <a:spcPct val="110000"/>
              </a:lnSpc>
              <a:spcBef>
                <a:spcPts val="0"/>
              </a:spcBef>
              <a:spcAft>
                <a:spcPts val="0"/>
              </a:spcAft>
              <a:buClr>
                <a:schemeClr val="bg1">
                  <a:lumMod val="95000"/>
                </a:schemeClr>
              </a:buClr>
              <a:buFont typeface="Arial"/>
              <a:buNone/>
              <a:defRPr/>
            </a:pPr>
            <a:r>
              <a:rPr lang="en-US" sz="1200" dirty="0" smtClean="0">
                <a:solidFill>
                  <a:schemeClr val="tx1"/>
                </a:solidFill>
                <a:latin typeface="Menlo Regular"/>
                <a:cs typeface="Menlo Regular"/>
              </a:rPr>
              <a:t>  </a:t>
            </a:r>
            <a:r>
              <a:rPr lang="en-US" sz="1200" dirty="0" err="1" smtClean="0">
                <a:solidFill>
                  <a:schemeClr val="tx1"/>
                </a:solidFill>
                <a:latin typeface="Menlo Regular"/>
                <a:cs typeface="Menlo Regular"/>
              </a:rPr>
              <a:t>reboot_vm</a:t>
            </a:r>
            <a:r>
              <a:rPr lang="en-US" sz="1200" dirty="0">
                <a:solidFill>
                  <a:schemeClr val="tx1"/>
                </a:solidFill>
                <a:latin typeface="Menlo Regular"/>
                <a:cs typeface="Menlo Regular"/>
              </a:rPr>
              <a:t>(</a:t>
            </a:r>
            <a:r>
              <a:rPr lang="en-US" sz="1200" dirty="0" err="1" smtClean="0">
                <a:solidFill>
                  <a:schemeClr val="tx1"/>
                </a:solidFill>
                <a:latin typeface="Menlo Regular"/>
                <a:cs typeface="Menlo Regular"/>
              </a:rPr>
              <a:t>vm_id</a:t>
            </a:r>
            <a:r>
              <a:rPr lang="en-US" sz="1200" dirty="0" smtClean="0">
                <a:solidFill>
                  <a:schemeClr val="tx1"/>
                </a:solidFill>
                <a:latin typeface="Menlo Regular"/>
                <a:cs typeface="Menlo Regular"/>
              </a:rPr>
              <a:t>)</a:t>
            </a:r>
            <a:endParaRPr lang="en-US" sz="1200" dirty="0">
              <a:solidFill>
                <a:schemeClr val="tx1"/>
              </a:solidFill>
              <a:latin typeface="Menlo Regular"/>
              <a:cs typeface="Menlo Regular"/>
            </a:endParaRPr>
          </a:p>
          <a:p>
            <a:pPr marL="0" indent="0" eaLnBrk="1" fontAlgn="auto" hangingPunct="1">
              <a:lnSpc>
                <a:spcPct val="110000"/>
              </a:lnSpc>
              <a:spcBef>
                <a:spcPts val="0"/>
              </a:spcBef>
              <a:spcAft>
                <a:spcPts val="0"/>
              </a:spcAft>
              <a:buClr>
                <a:schemeClr val="bg1">
                  <a:lumMod val="95000"/>
                </a:schemeClr>
              </a:buClr>
              <a:buFont typeface="Arial"/>
              <a:buNone/>
              <a:defRPr/>
            </a:pPr>
            <a:r>
              <a:rPr lang="en-US" sz="1200" dirty="0" smtClean="0">
                <a:solidFill>
                  <a:schemeClr val="tx1"/>
                </a:solidFill>
                <a:latin typeface="Menlo Regular"/>
                <a:cs typeface="Menlo Regular"/>
              </a:rPr>
              <a:t>  </a:t>
            </a:r>
            <a:r>
              <a:rPr lang="en-US" sz="1200" dirty="0" err="1" smtClean="0">
                <a:solidFill>
                  <a:schemeClr val="tx1"/>
                </a:solidFill>
                <a:latin typeface="Menlo Regular"/>
                <a:cs typeface="Menlo Regular"/>
              </a:rPr>
              <a:t>configure_networks</a:t>
            </a:r>
            <a:r>
              <a:rPr lang="en-US" sz="1200" dirty="0">
                <a:solidFill>
                  <a:schemeClr val="tx1"/>
                </a:solidFill>
                <a:latin typeface="Menlo Regular"/>
                <a:cs typeface="Menlo Regular"/>
              </a:rPr>
              <a:t>(</a:t>
            </a:r>
            <a:r>
              <a:rPr lang="en-US" sz="1200" dirty="0" err="1" smtClean="0">
                <a:solidFill>
                  <a:schemeClr val="tx1"/>
                </a:solidFill>
                <a:latin typeface="Menlo Regular"/>
                <a:cs typeface="Menlo Regular"/>
              </a:rPr>
              <a:t>vm_id</a:t>
            </a:r>
            <a:r>
              <a:rPr lang="en-US" sz="1200" dirty="0" smtClean="0">
                <a:solidFill>
                  <a:schemeClr val="tx1"/>
                </a:solidFill>
                <a:latin typeface="Menlo Regular"/>
                <a:cs typeface="Menlo Regular"/>
              </a:rPr>
              <a:t>, </a:t>
            </a:r>
            <a:r>
              <a:rPr lang="en-US" sz="1200" dirty="0">
                <a:solidFill>
                  <a:schemeClr val="tx1"/>
                </a:solidFill>
                <a:latin typeface="Menlo Regular"/>
                <a:cs typeface="Menlo Regular"/>
              </a:rPr>
              <a:t>networks)</a:t>
            </a:r>
          </a:p>
          <a:p>
            <a:pPr marL="0" indent="0" eaLnBrk="1" fontAlgn="auto" hangingPunct="1">
              <a:lnSpc>
                <a:spcPct val="110000"/>
              </a:lnSpc>
              <a:spcBef>
                <a:spcPts val="0"/>
              </a:spcBef>
              <a:spcAft>
                <a:spcPts val="0"/>
              </a:spcAft>
              <a:buClr>
                <a:schemeClr val="bg1">
                  <a:lumMod val="95000"/>
                </a:schemeClr>
              </a:buClr>
              <a:buFont typeface="Arial"/>
              <a:buNone/>
              <a:defRPr/>
            </a:pPr>
            <a:endParaRPr lang="en-US" sz="1400" dirty="0">
              <a:solidFill>
                <a:schemeClr val="tx1"/>
              </a:solidFill>
              <a:cs typeface="Monaco"/>
            </a:endParaRPr>
          </a:p>
          <a:p>
            <a:pPr marL="0" indent="0" eaLnBrk="1" fontAlgn="auto" hangingPunct="1">
              <a:lnSpc>
                <a:spcPct val="110000"/>
              </a:lnSpc>
              <a:spcBef>
                <a:spcPts val="0"/>
              </a:spcBef>
              <a:spcAft>
                <a:spcPts val="0"/>
              </a:spcAft>
              <a:buClr>
                <a:schemeClr val="bg1">
                  <a:lumMod val="95000"/>
                </a:schemeClr>
              </a:buClr>
              <a:buFont typeface="Arial"/>
              <a:buNone/>
              <a:defRPr/>
            </a:pPr>
            <a:r>
              <a:rPr lang="en-US" sz="1600" dirty="0">
                <a:solidFill>
                  <a:schemeClr val="tx1"/>
                </a:solidFill>
                <a:cs typeface="Monaco"/>
              </a:rPr>
              <a:t>Disk</a:t>
            </a:r>
          </a:p>
          <a:p>
            <a:pPr marL="0" indent="0" eaLnBrk="1" fontAlgn="auto" hangingPunct="1">
              <a:lnSpc>
                <a:spcPct val="110000"/>
              </a:lnSpc>
              <a:spcBef>
                <a:spcPts val="0"/>
              </a:spcBef>
              <a:spcAft>
                <a:spcPts val="0"/>
              </a:spcAft>
              <a:buClr>
                <a:schemeClr val="bg1">
                  <a:lumMod val="95000"/>
                </a:schemeClr>
              </a:buClr>
              <a:buFont typeface="Arial"/>
              <a:buNone/>
              <a:defRPr/>
            </a:pPr>
            <a:r>
              <a:rPr lang="en-US" sz="1200" dirty="0" smtClean="0">
                <a:solidFill>
                  <a:schemeClr val="tx1"/>
                </a:solidFill>
                <a:latin typeface="Menlo Regular"/>
                <a:cs typeface="Menlo Regular"/>
              </a:rPr>
              <a:t>  </a:t>
            </a:r>
            <a:r>
              <a:rPr lang="en-US" sz="1200" dirty="0" err="1" smtClean="0">
                <a:solidFill>
                  <a:schemeClr val="tx1"/>
                </a:solidFill>
                <a:latin typeface="Menlo Regular"/>
                <a:cs typeface="Menlo Regular"/>
              </a:rPr>
              <a:t>create_disk</a:t>
            </a:r>
            <a:r>
              <a:rPr lang="en-US" sz="1200" dirty="0">
                <a:solidFill>
                  <a:schemeClr val="tx1"/>
                </a:solidFill>
                <a:latin typeface="Menlo Regular"/>
                <a:cs typeface="Menlo Regular"/>
              </a:rPr>
              <a:t>(size, </a:t>
            </a:r>
            <a:r>
              <a:rPr lang="en-US" sz="1200" dirty="0" err="1">
                <a:solidFill>
                  <a:schemeClr val="tx1"/>
                </a:solidFill>
                <a:latin typeface="Menlo Regular"/>
                <a:cs typeface="Menlo Regular"/>
              </a:rPr>
              <a:t>vm_locality</a:t>
            </a:r>
            <a:r>
              <a:rPr lang="en-US" sz="1200" dirty="0">
                <a:solidFill>
                  <a:schemeClr val="tx1"/>
                </a:solidFill>
                <a:latin typeface="Menlo Regular"/>
                <a:cs typeface="Menlo Regular"/>
              </a:rPr>
              <a:t>)</a:t>
            </a:r>
          </a:p>
          <a:p>
            <a:pPr marL="0" indent="0" eaLnBrk="1" fontAlgn="auto" hangingPunct="1">
              <a:lnSpc>
                <a:spcPct val="110000"/>
              </a:lnSpc>
              <a:spcBef>
                <a:spcPts val="0"/>
              </a:spcBef>
              <a:spcAft>
                <a:spcPts val="0"/>
              </a:spcAft>
              <a:buClr>
                <a:schemeClr val="bg1">
                  <a:lumMod val="95000"/>
                </a:schemeClr>
              </a:buClr>
              <a:buFont typeface="Arial"/>
              <a:buNone/>
              <a:defRPr/>
            </a:pPr>
            <a:r>
              <a:rPr lang="en-US" sz="1200" dirty="0" smtClean="0">
                <a:solidFill>
                  <a:schemeClr val="tx1"/>
                </a:solidFill>
                <a:latin typeface="Menlo Regular"/>
                <a:cs typeface="Menlo Regular"/>
              </a:rPr>
              <a:t>  </a:t>
            </a:r>
            <a:r>
              <a:rPr lang="en-US" sz="1200" dirty="0" err="1" smtClean="0">
                <a:solidFill>
                  <a:schemeClr val="tx1"/>
                </a:solidFill>
                <a:latin typeface="Menlo Regular"/>
                <a:cs typeface="Menlo Regular"/>
              </a:rPr>
              <a:t>delete_disk</a:t>
            </a:r>
            <a:r>
              <a:rPr lang="en-US" sz="1200" dirty="0">
                <a:solidFill>
                  <a:schemeClr val="tx1"/>
                </a:solidFill>
                <a:latin typeface="Menlo Regular"/>
                <a:cs typeface="Menlo Regular"/>
              </a:rPr>
              <a:t>(</a:t>
            </a:r>
            <a:r>
              <a:rPr lang="en-US" sz="1200" dirty="0" err="1" smtClean="0">
                <a:solidFill>
                  <a:schemeClr val="tx1"/>
                </a:solidFill>
                <a:latin typeface="Menlo Regular"/>
                <a:cs typeface="Menlo Regular"/>
              </a:rPr>
              <a:t>disk_id</a:t>
            </a:r>
            <a:r>
              <a:rPr lang="en-US" sz="1200" dirty="0" smtClean="0">
                <a:solidFill>
                  <a:schemeClr val="tx1"/>
                </a:solidFill>
                <a:latin typeface="Menlo Regular"/>
                <a:cs typeface="Menlo Regular"/>
              </a:rPr>
              <a:t>)</a:t>
            </a:r>
            <a:endParaRPr lang="en-US" sz="1200" dirty="0">
              <a:solidFill>
                <a:schemeClr val="tx1"/>
              </a:solidFill>
              <a:latin typeface="Menlo Regular"/>
              <a:cs typeface="Menlo Regular"/>
            </a:endParaRPr>
          </a:p>
          <a:p>
            <a:pPr marL="0" indent="0" eaLnBrk="1" fontAlgn="auto" hangingPunct="1">
              <a:lnSpc>
                <a:spcPct val="110000"/>
              </a:lnSpc>
              <a:spcBef>
                <a:spcPts val="0"/>
              </a:spcBef>
              <a:spcAft>
                <a:spcPts val="0"/>
              </a:spcAft>
              <a:buClr>
                <a:schemeClr val="bg1">
                  <a:lumMod val="95000"/>
                </a:schemeClr>
              </a:buClr>
              <a:buFont typeface="Arial"/>
              <a:buNone/>
              <a:defRPr/>
            </a:pPr>
            <a:r>
              <a:rPr lang="en-US" sz="1200" dirty="0" smtClean="0">
                <a:solidFill>
                  <a:schemeClr val="tx1"/>
                </a:solidFill>
                <a:latin typeface="Menlo Regular"/>
                <a:cs typeface="Menlo Regular"/>
              </a:rPr>
              <a:t>  </a:t>
            </a:r>
            <a:r>
              <a:rPr lang="en-US" sz="1200" dirty="0" err="1" smtClean="0">
                <a:solidFill>
                  <a:schemeClr val="tx1"/>
                </a:solidFill>
                <a:latin typeface="Menlo Regular"/>
                <a:cs typeface="Menlo Regular"/>
              </a:rPr>
              <a:t>attach_disk</a:t>
            </a:r>
            <a:r>
              <a:rPr lang="en-US" sz="1200" dirty="0">
                <a:solidFill>
                  <a:schemeClr val="tx1"/>
                </a:solidFill>
                <a:latin typeface="Menlo Regular"/>
                <a:cs typeface="Menlo Regular"/>
              </a:rPr>
              <a:t>(</a:t>
            </a:r>
            <a:r>
              <a:rPr lang="en-US" sz="1200" dirty="0" err="1" smtClean="0">
                <a:solidFill>
                  <a:schemeClr val="tx1"/>
                </a:solidFill>
                <a:latin typeface="Menlo Regular"/>
                <a:cs typeface="Menlo Regular"/>
              </a:rPr>
              <a:t>vm_id</a:t>
            </a:r>
            <a:r>
              <a:rPr lang="en-US" sz="1200" dirty="0" smtClean="0">
                <a:solidFill>
                  <a:schemeClr val="tx1"/>
                </a:solidFill>
                <a:latin typeface="Menlo Regular"/>
                <a:cs typeface="Menlo Regular"/>
              </a:rPr>
              <a:t>, </a:t>
            </a:r>
            <a:r>
              <a:rPr lang="en-US" sz="1200" dirty="0" err="1" smtClean="0">
                <a:solidFill>
                  <a:schemeClr val="tx1"/>
                </a:solidFill>
                <a:latin typeface="Menlo Regular"/>
                <a:cs typeface="Menlo Regular"/>
              </a:rPr>
              <a:t>disk_id</a:t>
            </a:r>
            <a:r>
              <a:rPr lang="en-US" sz="1200" dirty="0" smtClean="0">
                <a:solidFill>
                  <a:schemeClr val="tx1"/>
                </a:solidFill>
                <a:latin typeface="Menlo Regular"/>
                <a:cs typeface="Menlo Regular"/>
              </a:rPr>
              <a:t>)</a:t>
            </a:r>
            <a:endParaRPr lang="en-US" sz="1200" dirty="0">
              <a:solidFill>
                <a:schemeClr val="tx1"/>
              </a:solidFill>
              <a:latin typeface="Menlo Regular"/>
              <a:cs typeface="Menlo Regular"/>
            </a:endParaRPr>
          </a:p>
          <a:p>
            <a:pPr marL="0" indent="0" eaLnBrk="1" fontAlgn="auto" hangingPunct="1">
              <a:lnSpc>
                <a:spcPct val="110000"/>
              </a:lnSpc>
              <a:spcBef>
                <a:spcPts val="0"/>
              </a:spcBef>
              <a:spcAft>
                <a:spcPts val="0"/>
              </a:spcAft>
              <a:buClr>
                <a:schemeClr val="bg1">
                  <a:lumMod val="95000"/>
                </a:schemeClr>
              </a:buClr>
              <a:buFont typeface="Arial"/>
              <a:buNone/>
              <a:defRPr/>
            </a:pPr>
            <a:r>
              <a:rPr lang="en-US" sz="1200" dirty="0" smtClean="0">
                <a:solidFill>
                  <a:schemeClr val="tx1"/>
                </a:solidFill>
                <a:latin typeface="Menlo Regular"/>
                <a:cs typeface="Menlo Regular"/>
              </a:rPr>
              <a:t>  </a:t>
            </a:r>
            <a:r>
              <a:rPr lang="en-US" sz="1200" dirty="0" err="1" smtClean="0">
                <a:solidFill>
                  <a:schemeClr val="tx1"/>
                </a:solidFill>
                <a:latin typeface="Menlo Regular"/>
                <a:cs typeface="Menlo Regular"/>
              </a:rPr>
              <a:t>detach_disk</a:t>
            </a:r>
            <a:r>
              <a:rPr lang="en-US" sz="1200" dirty="0">
                <a:solidFill>
                  <a:schemeClr val="tx1"/>
                </a:solidFill>
                <a:latin typeface="Menlo Regular"/>
                <a:cs typeface="Menlo Regular"/>
              </a:rPr>
              <a:t>(</a:t>
            </a:r>
            <a:r>
              <a:rPr lang="en-US" sz="1200" dirty="0" err="1" smtClean="0">
                <a:solidFill>
                  <a:schemeClr val="tx1"/>
                </a:solidFill>
                <a:latin typeface="Menlo Regular"/>
                <a:cs typeface="Menlo Regular"/>
              </a:rPr>
              <a:t>vm_id</a:t>
            </a:r>
            <a:r>
              <a:rPr lang="en-US" sz="1200" dirty="0" smtClean="0">
                <a:solidFill>
                  <a:schemeClr val="tx1"/>
                </a:solidFill>
                <a:latin typeface="Menlo Regular"/>
                <a:cs typeface="Menlo Regular"/>
              </a:rPr>
              <a:t>, </a:t>
            </a:r>
            <a:r>
              <a:rPr lang="en-US" sz="1200" dirty="0" err="1" smtClean="0">
                <a:solidFill>
                  <a:schemeClr val="tx1"/>
                </a:solidFill>
                <a:latin typeface="Menlo Regular"/>
                <a:cs typeface="Menlo Regular"/>
              </a:rPr>
              <a:t>disk_id</a:t>
            </a:r>
            <a:r>
              <a:rPr lang="en-US" sz="1200" dirty="0" smtClean="0">
                <a:solidFill>
                  <a:schemeClr val="tx1"/>
                </a:solidFill>
                <a:latin typeface="Menlo Regular"/>
                <a:cs typeface="Menlo Regular"/>
              </a:rPr>
              <a:t>)</a:t>
            </a:r>
            <a:endParaRPr lang="en-US" sz="1200" dirty="0">
              <a:solidFill>
                <a:schemeClr val="tx1"/>
              </a:solidFill>
              <a:latin typeface="Menlo Regular"/>
              <a:cs typeface="Menlo Regular"/>
            </a:endParaRPr>
          </a:p>
        </p:txBody>
      </p:sp>
      <p:pic>
        <p:nvPicPr>
          <p:cNvPr id="26627" name="Picture 5" descr="color_rings.png"/>
          <p:cNvPicPr>
            <a:picLocks noChangeAspect="1"/>
          </p:cNvPicPr>
          <p:nvPr/>
        </p:nvPicPr>
        <p:blipFill>
          <a:blip r:embed="rId2" cstate="print">
            <a:extLst>
              <a:ext uri="{28A0092B-C50C-407E-A947-70E740481C1C}">
                <a14:useLocalDpi xmlns:a14="http://schemas.microsoft.com/office/drawing/2010/main" val="0"/>
              </a:ext>
            </a:extLst>
          </a:blip>
          <a:srcRect l="52000"/>
          <a:stretch>
            <a:fillRect/>
          </a:stretch>
        </p:blipFill>
        <p:spPr bwMode="auto">
          <a:xfrm rot="10800000">
            <a:off x="8991600" y="344488"/>
            <a:ext cx="152400"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p:nvPr/>
        </p:nvSpPr>
        <p:spPr>
          <a:xfrm>
            <a:off x="8967967" y="252339"/>
            <a:ext cx="176034" cy="169066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2"/>
          <p:cNvSpPr txBox="1">
            <a:spLocks/>
          </p:cNvSpPr>
          <p:nvPr/>
        </p:nvSpPr>
        <p:spPr bwMode="gray">
          <a:xfrm>
            <a:off x="6272213" y="1227138"/>
            <a:ext cx="2122487" cy="4603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defTabSz="914400" rtl="0" eaLnBrk="1" latinLnBrk="0" hangingPunct="1">
              <a:lnSpc>
                <a:spcPct val="90000"/>
              </a:lnSpc>
              <a:spcBef>
                <a:spcPct val="0"/>
              </a:spcBef>
              <a:buNone/>
              <a:defRPr sz="3200" kern="1200">
                <a:solidFill>
                  <a:srgbClr val="00685D"/>
                </a:solidFill>
                <a:latin typeface="Arial"/>
                <a:ea typeface="+mj-ea"/>
                <a:cs typeface="Arial"/>
              </a:defRPr>
            </a:lvl1pPr>
          </a:lstStyle>
          <a:p>
            <a:r>
              <a:rPr lang="en-US" sz="2400" i="1" dirty="0" err="1" smtClean="0">
                <a:solidFill>
                  <a:srgbClr val="000000"/>
                </a:solidFill>
                <a:latin typeface="Arial" charset="0"/>
                <a:cs typeface="Arial" charset="0"/>
              </a:rPr>
              <a:t>IaaS</a:t>
            </a:r>
            <a:r>
              <a:rPr lang="en-US" sz="2400" i="1" dirty="0" smtClean="0">
                <a:solidFill>
                  <a:srgbClr val="000000"/>
                </a:solidFill>
                <a:latin typeface="Arial" charset="0"/>
                <a:cs typeface="Arial" charset="0"/>
              </a:rPr>
              <a:t> Neutral</a:t>
            </a:r>
            <a:endParaRPr lang="en-US" sz="2400" i="1" dirty="0">
              <a:solidFill>
                <a:srgbClr val="000000"/>
              </a:solidFill>
              <a:latin typeface="Arial" charset="0"/>
              <a:cs typeface="Arial" charset="0"/>
            </a:endParaRPr>
          </a:p>
        </p:txBody>
      </p:sp>
      <p:sp>
        <p:nvSpPr>
          <p:cNvPr id="20" name="Cerrar corchete 7"/>
          <p:cNvSpPr/>
          <p:nvPr/>
        </p:nvSpPr>
        <p:spPr>
          <a:xfrm>
            <a:off x="5283200" y="1092200"/>
            <a:ext cx="266700" cy="3175000"/>
          </a:xfrm>
          <a:prstGeom prst="rightBracket">
            <a:avLst/>
          </a:prstGeom>
          <a:ln w="19050">
            <a:solidFill>
              <a:schemeClr val="bg2"/>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s-ES"/>
          </a:p>
        </p:txBody>
      </p:sp>
      <p:pic>
        <p:nvPicPr>
          <p:cNvPr id="22" name="Picture 21" descr="Cloud1-VMware-lg-300dpi.png"/>
          <p:cNvPicPr>
            <a:picLocks noChangeAspect="1"/>
          </p:cNvPicPr>
          <p:nvPr/>
        </p:nvPicPr>
        <p:blipFill>
          <a:blip r:embed="rId3" cstate="screen">
            <a:grayscl/>
            <a:alphaModFix/>
            <a:lum/>
            <a:extLst>
              <a:ext uri="{28A0092B-C50C-407E-A947-70E740481C1C}">
                <a14:useLocalDpi xmlns:a14="http://schemas.microsoft.com/office/drawing/2010/main"/>
              </a:ext>
            </a:extLst>
          </a:blip>
          <a:stretch>
            <a:fillRect/>
          </a:stretch>
        </p:blipFill>
        <p:spPr>
          <a:xfrm>
            <a:off x="5962650" y="2839902"/>
            <a:ext cx="1007533" cy="679059"/>
          </a:xfrm>
          <a:prstGeom prst="rect">
            <a:avLst/>
          </a:prstGeom>
          <a:noFill/>
          <a:ln>
            <a:noFill/>
          </a:ln>
        </p:spPr>
      </p:pic>
      <p:pic>
        <p:nvPicPr>
          <p:cNvPr id="23" name="Picture 22" descr="Cloud1-VMware-lg-300dpi.png"/>
          <p:cNvPicPr>
            <a:picLocks noChangeAspect="1"/>
          </p:cNvPicPr>
          <p:nvPr/>
        </p:nvPicPr>
        <p:blipFill>
          <a:blip r:embed="rId3" cstate="screen">
            <a:grayscl/>
            <a:alphaModFix/>
            <a:lum/>
            <a:extLst>
              <a:ext uri="{28A0092B-C50C-407E-A947-70E740481C1C}">
                <a14:useLocalDpi xmlns:a14="http://schemas.microsoft.com/office/drawing/2010/main"/>
              </a:ext>
            </a:extLst>
          </a:blip>
          <a:stretch>
            <a:fillRect/>
          </a:stretch>
        </p:blipFill>
        <p:spPr>
          <a:xfrm>
            <a:off x="5712883" y="1811202"/>
            <a:ext cx="1007533" cy="679059"/>
          </a:xfrm>
          <a:prstGeom prst="rect">
            <a:avLst/>
          </a:prstGeom>
          <a:noFill/>
          <a:ln>
            <a:noFill/>
          </a:ln>
        </p:spPr>
      </p:pic>
      <p:pic>
        <p:nvPicPr>
          <p:cNvPr id="24" name="Picture 23" descr="Cloud1-VMware-lg-300dpi.png"/>
          <p:cNvPicPr>
            <a:picLocks noChangeAspect="1"/>
          </p:cNvPicPr>
          <p:nvPr/>
        </p:nvPicPr>
        <p:blipFill>
          <a:blip r:embed="rId3" cstate="screen">
            <a:grayscl/>
            <a:alphaModFix/>
            <a:lum/>
            <a:extLst>
              <a:ext uri="{28A0092B-C50C-407E-A947-70E740481C1C}">
                <a14:useLocalDpi xmlns:a14="http://schemas.microsoft.com/office/drawing/2010/main"/>
              </a:ext>
            </a:extLst>
          </a:blip>
          <a:stretch>
            <a:fillRect/>
          </a:stretch>
        </p:blipFill>
        <p:spPr>
          <a:xfrm>
            <a:off x="7310966" y="2624002"/>
            <a:ext cx="1007533" cy="679059"/>
          </a:xfrm>
          <a:prstGeom prst="rect">
            <a:avLst/>
          </a:prstGeom>
          <a:noFill/>
          <a:ln>
            <a:noFill/>
          </a:ln>
        </p:spPr>
      </p:pic>
      <p:sp>
        <p:nvSpPr>
          <p:cNvPr id="25" name="TextBox 24"/>
          <p:cNvSpPr txBox="1"/>
          <p:nvPr/>
        </p:nvSpPr>
        <p:spPr>
          <a:xfrm>
            <a:off x="7429500" y="2837396"/>
            <a:ext cx="795867" cy="292388"/>
          </a:xfrm>
          <a:prstGeom prst="rect">
            <a:avLst/>
          </a:prstGeom>
          <a:noFill/>
        </p:spPr>
        <p:txBody>
          <a:bodyPr wrap="square" rtlCol="0">
            <a:spAutoFit/>
          </a:bodyPr>
          <a:lstStyle/>
          <a:p>
            <a:pPr algn="ctr"/>
            <a:r>
              <a:rPr lang="en-US" sz="1300" cap="all" dirty="0" smtClean="0">
                <a:solidFill>
                  <a:srgbClr val="000000"/>
                </a:solidFill>
              </a:rPr>
              <a:t>...ETC</a:t>
            </a:r>
            <a:endParaRPr lang="en-US" sz="1300" dirty="0" smtClean="0">
              <a:solidFill>
                <a:schemeClr val="bg2"/>
              </a:solidFill>
            </a:endParaRPr>
          </a:p>
        </p:txBody>
      </p:sp>
      <p:pic>
        <p:nvPicPr>
          <p:cNvPr id="26" name="Picture 25" descr="Cloud1-VMware-lg-300dpi.png"/>
          <p:cNvPicPr>
            <a:picLocks noChangeAspect="1"/>
          </p:cNvPicPr>
          <p:nvPr/>
        </p:nvPicPr>
        <p:blipFill>
          <a:blip r:embed="rId3" cstate="screen">
            <a:grayscl/>
            <a:alphaModFix/>
            <a:lum/>
            <a:extLst>
              <a:ext uri="{28A0092B-C50C-407E-A947-70E740481C1C}">
                <a14:useLocalDpi xmlns:a14="http://schemas.microsoft.com/office/drawing/2010/main"/>
              </a:ext>
            </a:extLst>
          </a:blip>
          <a:stretch>
            <a:fillRect/>
          </a:stretch>
        </p:blipFill>
        <p:spPr>
          <a:xfrm>
            <a:off x="7191375" y="1811202"/>
            <a:ext cx="1007533" cy="679059"/>
          </a:xfrm>
          <a:prstGeom prst="rect">
            <a:avLst/>
          </a:prstGeom>
          <a:noFill/>
          <a:ln>
            <a:noFill/>
          </a:ln>
        </p:spPr>
      </p:pic>
      <p:pic>
        <p:nvPicPr>
          <p:cNvPr id="27" name="Picture 26"/>
          <p:cNvPicPr>
            <a:picLocks noChangeAspect="1"/>
          </p:cNvPicPr>
          <p:nvPr/>
        </p:nvPicPr>
        <p:blipFill>
          <a:blip r:embed="rId4" cstate="print">
            <a:clrChange>
              <a:clrFrom>
                <a:srgbClr val="FFFFFF"/>
              </a:clrFrom>
              <a:clrTo>
                <a:srgbClr val="FFFFFF">
                  <a:alpha val="0"/>
                </a:srgbClr>
              </a:clrTo>
            </a:clrChange>
          </a:blip>
          <a:stretch>
            <a:fillRect/>
          </a:stretch>
        </p:blipFill>
        <p:spPr>
          <a:xfrm>
            <a:off x="5886450" y="2094851"/>
            <a:ext cx="720130" cy="181833"/>
          </a:xfrm>
          <a:prstGeom prst="rect">
            <a:avLst/>
          </a:prstGeom>
        </p:spPr>
      </p:pic>
      <p:pic>
        <p:nvPicPr>
          <p:cNvPr id="28" name="Picture 2" descr="https://encrypted-tbn0.gstatic.com/images?q=tbn:ANd9GcRgWtweeNVNot_dJ1JZ4fATg5X0qxTniN17Zry9UylCHUwXFy8KJQ"/>
          <p:cNvPicPr>
            <a:picLocks noChangeAspect="1" noChangeArrowheads="1"/>
          </p:cNvPicPr>
          <p:nvPr/>
        </p:nvPicPr>
        <p:blipFill>
          <a:blip r:embed="rId5" cstate="print"/>
          <a:srcRect/>
          <a:stretch>
            <a:fillRect/>
          </a:stretch>
        </p:blipFill>
        <p:spPr bwMode="auto">
          <a:xfrm>
            <a:off x="6146800" y="3079751"/>
            <a:ext cx="659876" cy="266700"/>
          </a:xfrm>
          <a:prstGeom prst="rect">
            <a:avLst/>
          </a:prstGeom>
          <a:noFill/>
        </p:spPr>
      </p:pic>
      <p:pic>
        <p:nvPicPr>
          <p:cNvPr id="29" name="Picture 2" descr="https://encrypted-tbn3.gstatic.com/images?q=tbn:ANd9GcS7UAlHPEO76CVj0-gTdi8XP-jxd5IK9dkq9VKiIwZRvMg51J9nNQ"/>
          <p:cNvPicPr>
            <a:picLocks noChangeAspect="1" noChangeArrowheads="1"/>
          </p:cNvPicPr>
          <p:nvPr/>
        </p:nvPicPr>
        <p:blipFill>
          <a:blip r:embed="rId6" cstate="print"/>
          <a:srcRect/>
          <a:stretch>
            <a:fillRect/>
          </a:stretch>
        </p:blipFill>
        <p:spPr bwMode="auto">
          <a:xfrm>
            <a:off x="7576451" y="2013045"/>
            <a:ext cx="344432" cy="355342"/>
          </a:xfrm>
          <a:prstGeom prst="rect">
            <a:avLst/>
          </a:prstGeom>
          <a:noFill/>
        </p:spPr>
      </p:pic>
    </p:spTree>
    <p:extLst>
      <p:ext uri="{BB962C8B-B14F-4D97-AF65-F5344CB8AC3E}">
        <p14:creationId xmlns:p14="http://schemas.microsoft.com/office/powerpoint/2010/main" val="4751146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22"/>
        <p:cNvGrpSpPr/>
        <p:nvPr/>
      </p:nvGrpSpPr>
      <p:grpSpPr>
        <a:xfrm>
          <a:off x="0" y="0"/>
          <a:ext cx="0" cy="0"/>
          <a:chOff x="0" y="0"/>
          <a:chExt cx="0" cy="0"/>
        </a:xfrm>
      </p:grpSpPr>
      <p:sp>
        <p:nvSpPr>
          <p:cNvPr id="2123" name="Shape 2123"/>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3200" b="0" i="0" u="none" strike="noStrike" cap="none" dirty="0">
                <a:solidFill>
                  <a:srgbClr val="138A7E"/>
                </a:solidFill>
                <a:latin typeface="Arial"/>
                <a:ea typeface="Arial"/>
                <a:cs typeface="Arial"/>
                <a:sym typeface="Arial"/>
              </a:rPr>
              <a:t>Managed Services</a:t>
            </a:r>
          </a:p>
        </p:txBody>
      </p:sp>
      <p:sp>
        <p:nvSpPr>
          <p:cNvPr id="2124" name="Shape 2124"/>
          <p:cNvSpPr txBox="1">
            <a:spLocks noGrp="1"/>
          </p:cNvSpPr>
          <p:nvPr>
            <p:ph type="body" sz="quarter" idx="10"/>
          </p:nvPr>
        </p:nvSpPr>
        <p:spPr>
          <a:xfrm>
            <a:off x="1117709" y="1136144"/>
            <a:ext cx="5828553" cy="3541689"/>
          </a:xfrm>
          <a:prstGeom prst="rect">
            <a:avLst/>
          </a:prstGeom>
          <a:noFill/>
          <a:ln>
            <a:noFill/>
          </a:ln>
        </p:spPr>
        <p:txBody>
          <a:bodyPr lIns="0" tIns="0" rIns="0" bIns="0" anchor="t" anchorCtr="0">
            <a:noAutofit/>
          </a:bodyPr>
          <a:lstStyle/>
          <a:p>
            <a:pPr marL="0" marR="0" lvl="0" indent="0" algn="l" rtl="0">
              <a:spcBef>
                <a:spcPts val="0"/>
              </a:spcBef>
              <a:buClr>
                <a:schemeClr val="accent1"/>
              </a:buClr>
              <a:buSzPct val="25000"/>
              <a:buFont typeface="Noto Sans Symbols"/>
              <a:buNone/>
            </a:pPr>
            <a:r>
              <a:rPr lang="en-US" sz="2000" b="1" i="0" u="none" strike="noStrike" cap="none" dirty="0">
                <a:solidFill>
                  <a:schemeClr val="accent3"/>
                </a:solidFill>
                <a:latin typeface="Arial"/>
                <a:ea typeface="Arial"/>
                <a:cs typeface="Arial"/>
                <a:sym typeface="Arial"/>
              </a:rPr>
              <a:t>Managed Services </a:t>
            </a:r>
            <a:r>
              <a:rPr lang="en-US" sz="2000" b="0" i="0" u="none" strike="noStrike" cap="none" dirty="0">
                <a:latin typeface="Arial"/>
                <a:ea typeface="Arial"/>
                <a:cs typeface="Arial"/>
                <a:sym typeface="Arial"/>
              </a:rPr>
              <a:t>are integrated with Cloud Foundry by implementing a documented API for which the cloud controller is </a:t>
            </a:r>
            <a:r>
              <a:rPr lang="en-US" sz="2000" b="0" i="0" u="none" strike="noStrike" cap="none" dirty="0">
                <a:solidFill>
                  <a:srgbClr val="FFFFFF"/>
                </a:solidFill>
                <a:latin typeface="Arial"/>
                <a:ea typeface="Arial"/>
                <a:cs typeface="Arial"/>
                <a:sym typeface="Arial"/>
              </a:rPr>
              <a:t>the client</a:t>
            </a:r>
          </a:p>
          <a:p>
            <a:pPr marL="0" marR="0" lvl="0" indent="0" algn="l" rtl="0">
              <a:spcBef>
                <a:spcPts val="1200"/>
              </a:spcBef>
              <a:buClr>
                <a:schemeClr val="accent1"/>
              </a:buClr>
              <a:buSzPct val="25000"/>
              <a:buFont typeface="Noto Sans Symbols"/>
              <a:buNone/>
            </a:pPr>
            <a:r>
              <a:rPr lang="en-US" sz="2000" b="1" i="0" u="none" strike="noStrike" cap="none" dirty="0">
                <a:solidFill>
                  <a:srgbClr val="F27C3A"/>
                </a:solidFill>
                <a:latin typeface="Arial"/>
                <a:ea typeface="Arial"/>
                <a:cs typeface="Arial"/>
                <a:sym typeface="Arial"/>
              </a:rPr>
              <a:t>Service Broker </a:t>
            </a:r>
            <a:r>
              <a:rPr lang="en-US" sz="2000" b="0" i="0" u="none" strike="noStrike" cap="none" dirty="0">
                <a:solidFill>
                  <a:srgbClr val="FFFFFF"/>
                </a:solidFill>
                <a:latin typeface="Arial"/>
                <a:ea typeface="Arial"/>
                <a:cs typeface="Arial"/>
                <a:sym typeface="Arial"/>
              </a:rPr>
              <a:t>is a component which implements the required API</a:t>
            </a:r>
            <a:r>
              <a:rPr lang="en-US" sz="2000" b="0" i="0" u="none" strike="noStrike" cap="none" dirty="0" smtClean="0">
                <a:solidFill>
                  <a:srgbClr val="FFFFFF"/>
                </a:solidFill>
                <a:latin typeface="Arial"/>
                <a:ea typeface="Arial"/>
                <a:cs typeface="Arial"/>
                <a:sym typeface="Arial"/>
              </a:rPr>
              <a:t>.</a:t>
            </a:r>
            <a:endParaRPr lang="en-US" sz="2000" b="0" i="0" u="none" strike="noStrike" cap="none" dirty="0">
              <a:solidFill>
                <a:srgbClr val="FFFFFF"/>
              </a:solidFill>
              <a:latin typeface="Arial"/>
              <a:ea typeface="Arial"/>
              <a:cs typeface="Arial"/>
              <a:sym typeface="Arial"/>
            </a:endParaRPr>
          </a:p>
          <a:p>
            <a:pPr marL="228600" marR="0" lvl="0" indent="-228600" algn="l" rtl="0">
              <a:spcBef>
                <a:spcPts val="1200"/>
              </a:spcBef>
              <a:buClr>
                <a:schemeClr val="accent1"/>
              </a:buClr>
              <a:buSzPct val="100000"/>
              <a:buFont typeface="Noto Sans Symbols"/>
              <a:buChar char="•"/>
            </a:pPr>
            <a:r>
              <a:rPr lang="en-US" sz="2000" b="0" i="0" u="none" strike="noStrike" cap="none" dirty="0">
                <a:solidFill>
                  <a:srgbClr val="FFFFFF"/>
                </a:solidFill>
                <a:latin typeface="Arial"/>
                <a:ea typeface="Arial"/>
                <a:cs typeface="Arial"/>
                <a:sym typeface="Arial"/>
              </a:rPr>
              <a:t>Service brokers advertise a catalog of service offerings and service plans to Cloud Foundry, and receive calls from the Cloud Controller for five functions: fetch catalog, create, bind, unbind, and delete.</a:t>
            </a:r>
          </a:p>
          <a:p>
            <a:pPr marL="0" marR="0" lvl="0" indent="0" algn="l" rtl="0">
              <a:spcBef>
                <a:spcPts val="1200"/>
              </a:spcBef>
              <a:buClr>
                <a:schemeClr val="accent1"/>
              </a:buClr>
              <a:buSzPct val="25000"/>
              <a:buFont typeface="Noto Sans Symbols"/>
              <a:buNone/>
            </a:pPr>
            <a:endParaRPr sz="20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205979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29"/>
        <p:cNvGrpSpPr/>
        <p:nvPr/>
      </p:nvGrpSpPr>
      <p:grpSpPr>
        <a:xfrm>
          <a:off x="0" y="0"/>
          <a:ext cx="0" cy="0"/>
          <a:chOff x="0" y="0"/>
          <a:chExt cx="0" cy="0"/>
        </a:xfrm>
      </p:grpSpPr>
      <p:sp>
        <p:nvSpPr>
          <p:cNvPr id="2132" name="Shape 2132"/>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3200" b="0" i="0" u="none" strike="noStrike" cap="none" dirty="0">
                <a:solidFill>
                  <a:schemeClr val="accent1"/>
                </a:solidFill>
                <a:latin typeface="Arial"/>
                <a:ea typeface="Arial"/>
                <a:cs typeface="Arial"/>
                <a:sym typeface="Arial"/>
              </a:rPr>
              <a:t>User Provided Service Instances</a:t>
            </a:r>
          </a:p>
        </p:txBody>
      </p:sp>
      <p:sp>
        <p:nvSpPr>
          <p:cNvPr id="2133" name="Shape 2133"/>
          <p:cNvSpPr txBox="1">
            <a:spLocks noGrp="1"/>
          </p:cNvSpPr>
          <p:nvPr>
            <p:ph type="body" sz="quarter" idx="10"/>
          </p:nvPr>
        </p:nvSpPr>
        <p:spPr>
          <a:xfrm>
            <a:off x="1031658" y="998561"/>
            <a:ext cx="6524842" cy="3107772"/>
          </a:xfrm>
          <a:prstGeom prst="rect">
            <a:avLst/>
          </a:prstGeom>
          <a:noFill/>
          <a:ln>
            <a:noFill/>
          </a:ln>
        </p:spPr>
        <p:txBody>
          <a:bodyPr lIns="0" tIns="0" rIns="0" bIns="0" anchor="t" anchorCtr="0">
            <a:noAutofit/>
          </a:bodyPr>
          <a:lstStyle/>
          <a:p>
            <a:pPr marL="0" marR="0" lvl="0" indent="0" algn="l" rtl="0">
              <a:spcBef>
                <a:spcPts val="0"/>
              </a:spcBef>
              <a:buClr>
                <a:schemeClr val="accent1"/>
              </a:buClr>
              <a:buSzPct val="25000"/>
              <a:buFont typeface="Noto Sans Symbols"/>
              <a:buNone/>
            </a:pPr>
            <a:r>
              <a:rPr lang="en-US" sz="2000" b="1" i="0" u="none" strike="noStrike" cap="none" dirty="0">
                <a:solidFill>
                  <a:schemeClr val="accent3"/>
                </a:solidFill>
                <a:latin typeface="Arial"/>
                <a:ea typeface="Arial"/>
                <a:cs typeface="Arial"/>
                <a:sym typeface="Arial"/>
              </a:rPr>
              <a:t>User-provided service instances </a:t>
            </a:r>
            <a:r>
              <a:rPr lang="en-US" sz="2000" b="0" i="0" u="none" strike="noStrike" cap="none" dirty="0">
                <a:solidFill>
                  <a:srgbClr val="FFFFFF"/>
                </a:solidFill>
                <a:latin typeface="Arial"/>
                <a:ea typeface="Arial"/>
                <a:cs typeface="Arial"/>
                <a:sym typeface="Arial"/>
              </a:rPr>
              <a:t>are service instances which have been provisioned outside of Cloud Foundry</a:t>
            </a:r>
          </a:p>
          <a:p>
            <a:pPr marL="228600" marR="0" lvl="0" indent="-228600" algn="l" rtl="0">
              <a:spcBef>
                <a:spcPts val="1200"/>
              </a:spcBef>
              <a:buClr>
                <a:schemeClr val="accent1"/>
              </a:buClr>
              <a:buSzPct val="100000"/>
              <a:buFont typeface="Noto Sans Symbols"/>
              <a:buChar char="•"/>
            </a:pPr>
            <a:r>
              <a:rPr lang="en-US" sz="2000" b="0" i="0" u="none" strike="noStrike" cap="none" dirty="0">
                <a:solidFill>
                  <a:srgbClr val="FFFFFF"/>
                </a:solidFill>
                <a:latin typeface="Arial"/>
                <a:ea typeface="Arial"/>
                <a:cs typeface="Arial"/>
                <a:sym typeface="Arial"/>
              </a:rPr>
              <a:t>Behave like other service instances once created</a:t>
            </a:r>
          </a:p>
          <a:p>
            <a:pPr marL="228600" marR="0" lvl="0" indent="-228600" algn="l" rtl="0">
              <a:spcBef>
                <a:spcPts val="1200"/>
              </a:spcBef>
              <a:buClr>
                <a:schemeClr val="accent1"/>
              </a:buClr>
              <a:buSzPct val="100000"/>
              <a:buFont typeface="Noto Sans Symbols"/>
              <a:buChar char="•"/>
            </a:pPr>
            <a:r>
              <a:rPr lang="en-US" sz="2000" b="0" i="0" u="none" strike="noStrike" cap="none" dirty="0">
                <a:solidFill>
                  <a:srgbClr val="FFFFFF"/>
                </a:solidFill>
                <a:latin typeface="Arial"/>
                <a:ea typeface="Arial"/>
                <a:cs typeface="Arial"/>
                <a:sym typeface="Arial"/>
              </a:rPr>
              <a:t>Familiar commands (‘create-service’) provide service instance configuration (including credentials) to applications, eliminating the need to hard code service instance endpoints</a:t>
            </a:r>
          </a:p>
          <a:p>
            <a:pPr marL="228600" marR="0" lvl="0" indent="-228600" algn="l" rtl="0">
              <a:spcBef>
                <a:spcPts val="1200"/>
              </a:spcBef>
              <a:buClr>
                <a:schemeClr val="accent1"/>
              </a:buClr>
              <a:buSzPct val="100000"/>
              <a:buFont typeface="Noto Sans Symbols"/>
              <a:buNone/>
            </a:pPr>
            <a:endParaRPr sz="2000" b="0" i="0" u="none" strike="noStrike" cap="none" dirty="0">
              <a:solidFill>
                <a:schemeClr val="dk1"/>
              </a:solidFill>
              <a:latin typeface="Arial"/>
              <a:ea typeface="Arial"/>
              <a:cs typeface="Arial"/>
              <a:sym typeface="Arial"/>
            </a:endParaRPr>
          </a:p>
          <a:p>
            <a:pPr marL="0" marR="0" lvl="0" indent="0" algn="l" rtl="0">
              <a:spcBef>
                <a:spcPts val="1200"/>
              </a:spcBef>
              <a:buClr>
                <a:schemeClr val="accent1"/>
              </a:buClr>
              <a:buSzPct val="25000"/>
              <a:buFont typeface="Noto Sans Symbols"/>
              <a:buNone/>
            </a:pPr>
            <a:endParaRPr sz="2000" b="0" i="0" u="none" strike="noStrike" cap="none" dirty="0">
              <a:solidFill>
                <a:schemeClr val="dk1"/>
              </a:solidFill>
              <a:latin typeface="Arial"/>
              <a:ea typeface="Arial"/>
              <a:cs typeface="Arial"/>
              <a:sym typeface="Arial"/>
            </a:endParaRPr>
          </a:p>
        </p:txBody>
      </p:sp>
      <p:sp>
        <p:nvSpPr>
          <p:cNvPr id="2134" name="Shape 2134"/>
          <p:cNvSpPr/>
          <p:nvPr/>
        </p:nvSpPr>
        <p:spPr>
          <a:xfrm>
            <a:off x="565150" y="4286951"/>
            <a:ext cx="8242200"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600" b="0" i="0" u="none" strike="noStrike" cap="small" dirty="0">
                <a:solidFill>
                  <a:schemeClr val="accent1"/>
                </a:solidFill>
                <a:latin typeface="Arial"/>
                <a:ea typeface="Arial"/>
                <a:cs typeface="Arial"/>
                <a:sym typeface="Arial"/>
              </a:rPr>
              <a:t>Example: An Oracle database managed outside of, and unknown to Cloud Foundry</a:t>
            </a:r>
          </a:p>
        </p:txBody>
      </p:sp>
    </p:spTree>
    <p:extLst>
      <p:ext uri="{BB962C8B-B14F-4D97-AF65-F5344CB8AC3E}">
        <p14:creationId xmlns:p14="http://schemas.microsoft.com/office/powerpoint/2010/main" val="2144463847"/>
      </p:ext>
    </p:extLst>
  </p:cSld>
  <p:clrMapOvr>
    <a:masterClrMapping/>
  </p:clrMapOvr>
  <p:transition xmlns:p14="http://schemas.microsoft.com/office/powerpoint/2010/mai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hape 1010"/>
          <p:cNvSpPr>
            <a:spLocks noChangeArrowheads="1"/>
          </p:cNvSpPr>
          <p:nvPr/>
        </p:nvSpPr>
        <p:spPr bwMode="auto">
          <a:xfrm>
            <a:off x="0" y="878019"/>
            <a:ext cx="9144000" cy="3717912"/>
          </a:xfrm>
          <a:prstGeom prst="rect">
            <a:avLst/>
          </a:prstGeom>
          <a:gradFill rotWithShape="0">
            <a:gsLst>
              <a:gs pos="0">
                <a:srgbClr val="F2F2F2">
                  <a:alpha val="0"/>
                </a:srgbClr>
              </a:gs>
              <a:gs pos="100000">
                <a:schemeClr val="bg1">
                  <a:lumMod val="85000"/>
                </a:schemeClr>
              </a:gs>
            </a:gsLst>
            <a:lin ang="16440000"/>
          </a:gradFill>
          <a:ln w="9525">
            <a:noFill/>
            <a:miter lim="800000"/>
            <a:headEnd/>
            <a:tailEnd/>
          </a:ln>
        </p:spPr>
        <p:txBody>
          <a:bodyPr lIns="91425" tIns="45700" rIns="91425" bIns="45700" anchor="ctr"/>
          <a:lstStyle/>
          <a:p>
            <a:pPr fontAlgn="auto">
              <a:spcBef>
                <a:spcPts val="0"/>
              </a:spcBef>
              <a:spcAft>
                <a:spcPts val="0"/>
              </a:spcAft>
              <a:defRPr/>
            </a:pPr>
            <a:endParaRPr lang="en-US" dirty="0">
              <a:latin typeface="+mn-lt"/>
              <a:ea typeface="+mn-ea"/>
            </a:endParaRPr>
          </a:p>
        </p:txBody>
      </p:sp>
      <p:grpSp>
        <p:nvGrpSpPr>
          <p:cNvPr id="60" name="Group 59"/>
          <p:cNvGrpSpPr/>
          <p:nvPr/>
        </p:nvGrpSpPr>
        <p:grpSpPr>
          <a:xfrm>
            <a:off x="6164733" y="2315850"/>
            <a:ext cx="1922469" cy="983874"/>
            <a:chOff x="694367" y="2304830"/>
            <a:chExt cx="1922469" cy="983874"/>
          </a:xfrm>
        </p:grpSpPr>
        <p:sp>
          <p:nvSpPr>
            <p:cNvPr id="61" name="Rectangle 60"/>
            <p:cNvSpPr/>
            <p:nvPr/>
          </p:nvSpPr>
          <p:spPr>
            <a:xfrm>
              <a:off x="694367" y="2304830"/>
              <a:ext cx="594360" cy="974397"/>
            </a:xfrm>
            <a:prstGeom prst="rect">
              <a:avLst/>
            </a:prstGeom>
            <a:ln/>
          </p:spPr>
          <p:style>
            <a:lnRef idx="1">
              <a:schemeClr val="accent1"/>
            </a:lnRef>
            <a:fillRef idx="2">
              <a:schemeClr val="accent1"/>
            </a:fillRef>
            <a:effectRef idx="1">
              <a:schemeClr val="accent1"/>
            </a:effectRef>
            <a:fontRef idx="minor">
              <a:schemeClr val="dk1"/>
            </a:fontRef>
          </p:style>
          <p:txBody>
            <a:bodyPr vert="vert270" anchor="ctr" anchorCtr="0"/>
            <a:lstStyle/>
            <a:p>
              <a:pPr algn="ctr"/>
              <a:r>
                <a:rPr lang="en-US" sz="1400" dirty="0">
                  <a:solidFill>
                    <a:schemeClr val="tx2"/>
                  </a:solidFill>
                </a:rPr>
                <a:t>Operating System</a:t>
              </a:r>
            </a:p>
          </p:txBody>
        </p:sp>
        <p:sp>
          <p:nvSpPr>
            <p:cNvPr id="62" name="Rectangle 61"/>
            <p:cNvSpPr/>
            <p:nvPr/>
          </p:nvSpPr>
          <p:spPr>
            <a:xfrm>
              <a:off x="1355368" y="2314307"/>
              <a:ext cx="594360" cy="974397"/>
            </a:xfrm>
            <a:prstGeom prst="rect">
              <a:avLst/>
            </a:prstGeom>
            <a:ln/>
          </p:spPr>
          <p:style>
            <a:lnRef idx="1">
              <a:schemeClr val="accent1"/>
            </a:lnRef>
            <a:fillRef idx="2">
              <a:schemeClr val="accent1"/>
            </a:fillRef>
            <a:effectRef idx="1">
              <a:schemeClr val="accent1"/>
            </a:effectRef>
            <a:fontRef idx="minor">
              <a:schemeClr val="dk1"/>
            </a:fontRef>
          </p:style>
          <p:txBody>
            <a:bodyPr vert="vert270" anchor="ctr" anchorCtr="0"/>
            <a:lstStyle/>
            <a:p>
              <a:pPr algn="ctr"/>
              <a:r>
                <a:rPr lang="en-US" sz="1400" dirty="0" smtClean="0">
                  <a:solidFill>
                    <a:schemeClr val="tx2"/>
                  </a:solidFill>
                </a:rPr>
                <a:t>Data Services</a:t>
              </a:r>
              <a:endParaRPr lang="en-US" sz="1400" dirty="0">
                <a:solidFill>
                  <a:schemeClr val="tx2"/>
                </a:solidFill>
              </a:endParaRPr>
            </a:p>
          </p:txBody>
        </p:sp>
        <p:sp>
          <p:nvSpPr>
            <p:cNvPr id="63" name="Rectangle 62"/>
            <p:cNvSpPr/>
            <p:nvPr/>
          </p:nvSpPr>
          <p:spPr>
            <a:xfrm>
              <a:off x="2022476" y="2314307"/>
              <a:ext cx="594360" cy="974397"/>
            </a:xfrm>
            <a:prstGeom prst="rect">
              <a:avLst/>
            </a:prstGeom>
            <a:ln/>
          </p:spPr>
          <p:style>
            <a:lnRef idx="1">
              <a:schemeClr val="accent1"/>
            </a:lnRef>
            <a:fillRef idx="2">
              <a:schemeClr val="accent1"/>
            </a:fillRef>
            <a:effectRef idx="1">
              <a:schemeClr val="accent1"/>
            </a:effectRef>
            <a:fontRef idx="minor">
              <a:schemeClr val="dk1"/>
            </a:fontRef>
          </p:style>
          <p:txBody>
            <a:bodyPr vert="vert270" anchor="ctr" anchorCtr="0"/>
            <a:lstStyle/>
            <a:p>
              <a:pPr algn="ctr"/>
              <a:r>
                <a:rPr lang="en-US" sz="1400" dirty="0" smtClean="0">
                  <a:solidFill>
                    <a:schemeClr val="tx2"/>
                  </a:solidFill>
                </a:rPr>
                <a:t>Runtime Services</a:t>
              </a:r>
              <a:endParaRPr lang="en-US" sz="1400" dirty="0">
                <a:solidFill>
                  <a:schemeClr val="tx2"/>
                </a:solidFill>
              </a:endParaRPr>
            </a:p>
          </p:txBody>
        </p:sp>
      </p:grpSp>
      <p:grpSp>
        <p:nvGrpSpPr>
          <p:cNvPr id="50" name="Group 49"/>
          <p:cNvGrpSpPr/>
          <p:nvPr/>
        </p:nvGrpSpPr>
        <p:grpSpPr>
          <a:xfrm>
            <a:off x="3415333" y="2305603"/>
            <a:ext cx="1922469" cy="983874"/>
            <a:chOff x="694367" y="2304830"/>
            <a:chExt cx="1922469" cy="983874"/>
          </a:xfrm>
        </p:grpSpPr>
        <p:sp>
          <p:nvSpPr>
            <p:cNvPr id="53" name="Rectangle 52"/>
            <p:cNvSpPr/>
            <p:nvPr/>
          </p:nvSpPr>
          <p:spPr>
            <a:xfrm>
              <a:off x="694367" y="2304830"/>
              <a:ext cx="594360" cy="974397"/>
            </a:xfrm>
            <a:prstGeom prst="rect">
              <a:avLst/>
            </a:prstGeom>
            <a:ln/>
          </p:spPr>
          <p:style>
            <a:lnRef idx="1">
              <a:schemeClr val="accent1"/>
            </a:lnRef>
            <a:fillRef idx="2">
              <a:schemeClr val="accent1"/>
            </a:fillRef>
            <a:effectRef idx="1">
              <a:schemeClr val="accent1"/>
            </a:effectRef>
            <a:fontRef idx="minor">
              <a:schemeClr val="dk1"/>
            </a:fontRef>
          </p:style>
          <p:txBody>
            <a:bodyPr vert="vert270" anchor="ctr" anchorCtr="0"/>
            <a:lstStyle/>
            <a:p>
              <a:pPr algn="ctr"/>
              <a:r>
                <a:rPr lang="en-US" sz="1400" dirty="0">
                  <a:solidFill>
                    <a:schemeClr val="tx2"/>
                  </a:solidFill>
                </a:rPr>
                <a:t>Operating System</a:t>
              </a:r>
            </a:p>
          </p:txBody>
        </p:sp>
        <p:sp>
          <p:nvSpPr>
            <p:cNvPr id="54" name="Rectangle 53"/>
            <p:cNvSpPr/>
            <p:nvPr/>
          </p:nvSpPr>
          <p:spPr>
            <a:xfrm>
              <a:off x="1355368" y="2314307"/>
              <a:ext cx="594360" cy="974397"/>
            </a:xfrm>
            <a:prstGeom prst="rect">
              <a:avLst/>
            </a:prstGeom>
            <a:ln/>
          </p:spPr>
          <p:style>
            <a:lnRef idx="1">
              <a:schemeClr val="accent1"/>
            </a:lnRef>
            <a:fillRef idx="2">
              <a:schemeClr val="accent1"/>
            </a:fillRef>
            <a:effectRef idx="1">
              <a:schemeClr val="accent1"/>
            </a:effectRef>
            <a:fontRef idx="minor">
              <a:schemeClr val="dk1"/>
            </a:fontRef>
          </p:style>
          <p:txBody>
            <a:bodyPr vert="vert270" anchor="ctr" anchorCtr="0"/>
            <a:lstStyle/>
            <a:p>
              <a:pPr algn="ctr"/>
              <a:r>
                <a:rPr lang="en-US" sz="1400" dirty="0" smtClean="0">
                  <a:solidFill>
                    <a:schemeClr val="tx2"/>
                  </a:solidFill>
                </a:rPr>
                <a:t>Data Services</a:t>
              </a:r>
              <a:endParaRPr lang="en-US" sz="1400" dirty="0">
                <a:solidFill>
                  <a:schemeClr val="tx2"/>
                </a:solidFill>
              </a:endParaRPr>
            </a:p>
          </p:txBody>
        </p:sp>
        <p:sp>
          <p:nvSpPr>
            <p:cNvPr id="56" name="Rectangle 55"/>
            <p:cNvSpPr/>
            <p:nvPr/>
          </p:nvSpPr>
          <p:spPr>
            <a:xfrm>
              <a:off x="2022476" y="2314307"/>
              <a:ext cx="594360" cy="974397"/>
            </a:xfrm>
            <a:prstGeom prst="rect">
              <a:avLst/>
            </a:prstGeom>
            <a:ln/>
          </p:spPr>
          <p:style>
            <a:lnRef idx="1">
              <a:schemeClr val="accent1"/>
            </a:lnRef>
            <a:fillRef idx="2">
              <a:schemeClr val="accent1"/>
            </a:fillRef>
            <a:effectRef idx="1">
              <a:schemeClr val="accent1"/>
            </a:effectRef>
            <a:fontRef idx="minor">
              <a:schemeClr val="dk1"/>
            </a:fontRef>
          </p:style>
          <p:txBody>
            <a:bodyPr vert="vert270" anchor="ctr" anchorCtr="0"/>
            <a:lstStyle/>
            <a:p>
              <a:pPr algn="ctr"/>
              <a:r>
                <a:rPr lang="en-US" sz="1400" dirty="0" smtClean="0">
                  <a:solidFill>
                    <a:schemeClr val="tx2"/>
                  </a:solidFill>
                </a:rPr>
                <a:t>Runtime Services</a:t>
              </a:r>
              <a:endParaRPr lang="en-US" sz="1400" dirty="0">
                <a:solidFill>
                  <a:schemeClr val="tx2"/>
                </a:solidFill>
              </a:endParaRPr>
            </a:p>
          </p:txBody>
        </p:sp>
      </p:grpSp>
      <p:sp>
        <p:nvSpPr>
          <p:cNvPr id="2" name="Title 1"/>
          <p:cNvSpPr>
            <a:spLocks noGrp="1"/>
          </p:cNvSpPr>
          <p:nvPr>
            <p:ph type="title"/>
          </p:nvPr>
        </p:nvSpPr>
        <p:spPr/>
        <p:txBody>
          <a:bodyPr/>
          <a:lstStyle/>
          <a:p>
            <a:r>
              <a:rPr lang="en-US" sz="2800" dirty="0" smtClean="0"/>
              <a:t>The Evolution of Cloud Technologies</a:t>
            </a:r>
            <a:endParaRPr lang="en-US" sz="2800" dirty="0"/>
          </a:p>
        </p:txBody>
      </p:sp>
      <p:sp>
        <p:nvSpPr>
          <p:cNvPr id="4" name="Rectangle 3"/>
          <p:cNvSpPr/>
          <p:nvPr/>
        </p:nvSpPr>
        <p:spPr>
          <a:xfrm>
            <a:off x="1012013" y="978741"/>
            <a:ext cx="1488264" cy="323165"/>
          </a:xfrm>
          <a:prstGeom prst="rect">
            <a:avLst/>
          </a:prstGeom>
        </p:spPr>
        <p:txBody>
          <a:bodyPr wrap="none">
            <a:spAutoFit/>
          </a:bodyPr>
          <a:lstStyle/>
          <a:p>
            <a:r>
              <a:rPr lang="en-US" sz="1500" b="1" cap="all" dirty="0" smtClean="0">
                <a:solidFill>
                  <a:srgbClr val="F27C3A"/>
                </a:solidFill>
              </a:rPr>
              <a:t>Traditional</a:t>
            </a:r>
            <a:endParaRPr lang="en-US" sz="1500" cap="all" dirty="0">
              <a:solidFill>
                <a:srgbClr val="F27C3A"/>
              </a:solidFill>
            </a:endParaRPr>
          </a:p>
        </p:txBody>
      </p:sp>
      <p:sp>
        <p:nvSpPr>
          <p:cNvPr id="5" name="Rectangle 4"/>
          <p:cNvSpPr/>
          <p:nvPr/>
        </p:nvSpPr>
        <p:spPr>
          <a:xfrm>
            <a:off x="4021913" y="978741"/>
            <a:ext cx="644246" cy="323165"/>
          </a:xfrm>
          <a:prstGeom prst="rect">
            <a:avLst/>
          </a:prstGeom>
        </p:spPr>
        <p:txBody>
          <a:bodyPr wrap="none">
            <a:spAutoFit/>
          </a:bodyPr>
          <a:lstStyle/>
          <a:p>
            <a:r>
              <a:rPr lang="en-US" sz="1500" b="1" cap="all" dirty="0" err="1" smtClean="0">
                <a:solidFill>
                  <a:srgbClr val="F27C3A"/>
                </a:solidFill>
              </a:rPr>
              <a:t>IaaS</a:t>
            </a:r>
            <a:endParaRPr lang="en-US" sz="1500" cap="all" dirty="0">
              <a:solidFill>
                <a:srgbClr val="F27C3A"/>
              </a:solidFill>
            </a:endParaRPr>
          </a:p>
        </p:txBody>
      </p:sp>
      <p:sp>
        <p:nvSpPr>
          <p:cNvPr id="6" name="Rectangle 5"/>
          <p:cNvSpPr/>
          <p:nvPr/>
        </p:nvSpPr>
        <p:spPr>
          <a:xfrm>
            <a:off x="707741" y="3748644"/>
            <a:ext cx="1910080" cy="367379"/>
          </a:xfrm>
          <a:prstGeom prst="rect">
            <a:avLst/>
          </a:prstGeom>
          <a:ln>
            <a:solidFill>
              <a:srgbClr val="4D4D4D"/>
            </a:solidFill>
          </a:ln>
        </p:spPr>
        <p:style>
          <a:lnRef idx="1">
            <a:schemeClr val="dk1"/>
          </a:lnRef>
          <a:fillRef idx="2">
            <a:schemeClr val="dk1"/>
          </a:fillRef>
          <a:effectRef idx="1">
            <a:schemeClr val="dk1"/>
          </a:effectRef>
          <a:fontRef idx="minor">
            <a:schemeClr val="dk1"/>
          </a:fontRef>
        </p:style>
        <p:txBody>
          <a:bodyPr anchor="ctr" anchorCtr="0"/>
          <a:lstStyle/>
          <a:p>
            <a:pPr algn="ctr"/>
            <a:r>
              <a:rPr lang="en-US" sz="1400" dirty="0" smtClean="0">
                <a:solidFill>
                  <a:srgbClr val="00685D"/>
                </a:solidFill>
              </a:rPr>
              <a:t>Storage</a:t>
            </a:r>
            <a:endParaRPr lang="en-US" sz="1400" dirty="0">
              <a:solidFill>
                <a:srgbClr val="00685D"/>
              </a:solidFill>
            </a:endParaRPr>
          </a:p>
        </p:txBody>
      </p:sp>
      <p:sp>
        <p:nvSpPr>
          <p:cNvPr id="7" name="Rectangle 6"/>
          <p:cNvSpPr/>
          <p:nvPr/>
        </p:nvSpPr>
        <p:spPr>
          <a:xfrm>
            <a:off x="707741" y="3347990"/>
            <a:ext cx="1910080" cy="378378"/>
          </a:xfrm>
          <a:prstGeom prst="rect">
            <a:avLst/>
          </a:prstGeom>
          <a:ln>
            <a:solidFill>
              <a:srgbClr val="4D4D4D"/>
            </a:solidFill>
          </a:ln>
        </p:spPr>
        <p:style>
          <a:lnRef idx="1">
            <a:schemeClr val="dk1"/>
          </a:lnRef>
          <a:fillRef idx="2">
            <a:schemeClr val="dk1"/>
          </a:fillRef>
          <a:effectRef idx="1">
            <a:schemeClr val="dk1"/>
          </a:effectRef>
          <a:fontRef idx="minor">
            <a:schemeClr val="dk1"/>
          </a:fontRef>
        </p:style>
        <p:txBody>
          <a:bodyPr anchor="ctr" anchorCtr="0"/>
          <a:lstStyle/>
          <a:p>
            <a:pPr algn="ctr"/>
            <a:r>
              <a:rPr lang="en-US" sz="1400" dirty="0" smtClean="0">
                <a:solidFill>
                  <a:srgbClr val="00685D"/>
                </a:solidFill>
              </a:rPr>
              <a:t>Compute</a:t>
            </a:r>
            <a:endParaRPr lang="en-US" sz="1400" dirty="0">
              <a:solidFill>
                <a:srgbClr val="00685D"/>
              </a:solidFill>
            </a:endParaRPr>
          </a:p>
        </p:txBody>
      </p:sp>
      <p:grpSp>
        <p:nvGrpSpPr>
          <p:cNvPr id="23" name="Group 22"/>
          <p:cNvGrpSpPr/>
          <p:nvPr/>
        </p:nvGrpSpPr>
        <p:grpSpPr>
          <a:xfrm>
            <a:off x="694367" y="2304830"/>
            <a:ext cx="1922469" cy="983874"/>
            <a:chOff x="694367" y="2304830"/>
            <a:chExt cx="1922469" cy="983874"/>
          </a:xfrm>
        </p:grpSpPr>
        <p:sp>
          <p:nvSpPr>
            <p:cNvPr id="8" name="Rectangle 7"/>
            <p:cNvSpPr/>
            <p:nvPr/>
          </p:nvSpPr>
          <p:spPr>
            <a:xfrm>
              <a:off x="694367" y="2304830"/>
              <a:ext cx="594360" cy="974397"/>
            </a:xfrm>
            <a:prstGeom prst="rect">
              <a:avLst/>
            </a:prstGeom>
            <a:ln/>
          </p:spPr>
          <p:style>
            <a:lnRef idx="1">
              <a:schemeClr val="accent1"/>
            </a:lnRef>
            <a:fillRef idx="2">
              <a:schemeClr val="accent1"/>
            </a:fillRef>
            <a:effectRef idx="1">
              <a:schemeClr val="accent1"/>
            </a:effectRef>
            <a:fontRef idx="minor">
              <a:schemeClr val="dk1"/>
            </a:fontRef>
          </p:style>
          <p:txBody>
            <a:bodyPr vert="vert270" anchor="ctr" anchorCtr="0"/>
            <a:lstStyle/>
            <a:p>
              <a:pPr algn="ctr"/>
              <a:r>
                <a:rPr lang="en-US" sz="1400" dirty="0">
                  <a:solidFill>
                    <a:schemeClr val="tx2"/>
                  </a:solidFill>
                </a:rPr>
                <a:t>Operating System</a:t>
              </a:r>
            </a:p>
          </p:txBody>
        </p:sp>
        <p:sp>
          <p:nvSpPr>
            <p:cNvPr id="9" name="Rectangle 8"/>
            <p:cNvSpPr/>
            <p:nvPr/>
          </p:nvSpPr>
          <p:spPr>
            <a:xfrm>
              <a:off x="1355368" y="2314307"/>
              <a:ext cx="594360" cy="974397"/>
            </a:xfrm>
            <a:prstGeom prst="rect">
              <a:avLst/>
            </a:prstGeom>
            <a:ln/>
          </p:spPr>
          <p:style>
            <a:lnRef idx="1">
              <a:schemeClr val="accent1"/>
            </a:lnRef>
            <a:fillRef idx="2">
              <a:schemeClr val="accent1"/>
            </a:fillRef>
            <a:effectRef idx="1">
              <a:schemeClr val="accent1"/>
            </a:effectRef>
            <a:fontRef idx="minor">
              <a:schemeClr val="dk1"/>
            </a:fontRef>
          </p:style>
          <p:txBody>
            <a:bodyPr vert="vert270" anchor="ctr" anchorCtr="0"/>
            <a:lstStyle/>
            <a:p>
              <a:pPr algn="ctr"/>
              <a:r>
                <a:rPr lang="en-US" sz="1400" dirty="0" smtClean="0">
                  <a:solidFill>
                    <a:schemeClr val="tx2"/>
                  </a:solidFill>
                </a:rPr>
                <a:t>Data Services</a:t>
              </a:r>
              <a:endParaRPr lang="en-US" sz="1400" dirty="0">
                <a:solidFill>
                  <a:schemeClr val="tx2"/>
                </a:solidFill>
              </a:endParaRPr>
            </a:p>
          </p:txBody>
        </p:sp>
        <p:sp>
          <p:nvSpPr>
            <p:cNvPr id="10" name="Rectangle 9"/>
            <p:cNvSpPr/>
            <p:nvPr/>
          </p:nvSpPr>
          <p:spPr>
            <a:xfrm>
              <a:off x="2022476" y="2314307"/>
              <a:ext cx="594360" cy="974397"/>
            </a:xfrm>
            <a:prstGeom prst="rect">
              <a:avLst/>
            </a:prstGeom>
            <a:ln/>
          </p:spPr>
          <p:style>
            <a:lnRef idx="1">
              <a:schemeClr val="accent1"/>
            </a:lnRef>
            <a:fillRef idx="2">
              <a:schemeClr val="accent1"/>
            </a:fillRef>
            <a:effectRef idx="1">
              <a:schemeClr val="accent1"/>
            </a:effectRef>
            <a:fontRef idx="minor">
              <a:schemeClr val="dk1"/>
            </a:fontRef>
          </p:style>
          <p:txBody>
            <a:bodyPr vert="vert270" anchor="ctr" anchorCtr="0"/>
            <a:lstStyle/>
            <a:p>
              <a:pPr algn="ctr"/>
              <a:r>
                <a:rPr lang="en-US" sz="1400" dirty="0" smtClean="0">
                  <a:solidFill>
                    <a:schemeClr val="tx2"/>
                  </a:solidFill>
                </a:rPr>
                <a:t>Runtime Services</a:t>
              </a:r>
              <a:endParaRPr lang="en-US" sz="1400" dirty="0">
                <a:solidFill>
                  <a:schemeClr val="tx2"/>
                </a:solidFill>
              </a:endParaRPr>
            </a:p>
          </p:txBody>
        </p:sp>
      </p:grpSp>
      <p:sp>
        <p:nvSpPr>
          <p:cNvPr id="11" name="Rectangle 10"/>
          <p:cNvSpPr/>
          <p:nvPr/>
        </p:nvSpPr>
        <p:spPr>
          <a:xfrm>
            <a:off x="703845" y="1329267"/>
            <a:ext cx="1930400" cy="909437"/>
          </a:xfrm>
          <a:prstGeom prst="rect">
            <a:avLst/>
          </a:prstGeom>
          <a:ln>
            <a:solidFill>
              <a:schemeClr val="accent5"/>
            </a:solidFill>
          </a:ln>
        </p:spPr>
        <p:style>
          <a:lnRef idx="1">
            <a:schemeClr val="accent5"/>
          </a:lnRef>
          <a:fillRef idx="2">
            <a:schemeClr val="accent5"/>
          </a:fillRef>
          <a:effectRef idx="1">
            <a:schemeClr val="accent5"/>
          </a:effectRef>
          <a:fontRef idx="minor">
            <a:schemeClr val="dk1"/>
          </a:fontRef>
        </p:style>
        <p:txBody>
          <a:bodyPr anchor="ctr" anchorCtr="0"/>
          <a:lstStyle/>
          <a:p>
            <a:pPr algn="ctr"/>
            <a:r>
              <a:rPr lang="en-US" sz="1400" b="1" dirty="0" smtClean="0">
                <a:solidFill>
                  <a:schemeClr val="tx2"/>
                </a:solidFill>
              </a:rPr>
              <a:t>Your Application Code</a:t>
            </a:r>
            <a:endParaRPr lang="en-US" sz="1400" b="1" dirty="0">
              <a:solidFill>
                <a:schemeClr val="tx2"/>
              </a:solidFill>
            </a:endParaRPr>
          </a:p>
        </p:txBody>
      </p:sp>
      <p:sp>
        <p:nvSpPr>
          <p:cNvPr id="12" name="Rectangle 11"/>
          <p:cNvSpPr/>
          <p:nvPr/>
        </p:nvSpPr>
        <p:spPr>
          <a:xfrm>
            <a:off x="707741" y="4169066"/>
            <a:ext cx="1910080" cy="367379"/>
          </a:xfrm>
          <a:prstGeom prst="rect">
            <a:avLst/>
          </a:prstGeom>
          <a:ln>
            <a:solidFill>
              <a:srgbClr val="4D4D4D"/>
            </a:solidFill>
          </a:ln>
        </p:spPr>
        <p:style>
          <a:lnRef idx="1">
            <a:schemeClr val="dk1"/>
          </a:lnRef>
          <a:fillRef idx="2">
            <a:schemeClr val="dk1"/>
          </a:fillRef>
          <a:effectRef idx="1">
            <a:schemeClr val="dk1"/>
          </a:effectRef>
          <a:fontRef idx="minor">
            <a:schemeClr val="dk1"/>
          </a:fontRef>
        </p:style>
        <p:txBody>
          <a:bodyPr anchor="ctr" anchorCtr="0"/>
          <a:lstStyle/>
          <a:p>
            <a:pPr algn="ctr"/>
            <a:r>
              <a:rPr lang="en-US" sz="1400" dirty="0" smtClean="0">
                <a:solidFill>
                  <a:srgbClr val="00685D"/>
                </a:solidFill>
              </a:rPr>
              <a:t>Network</a:t>
            </a:r>
            <a:endParaRPr lang="en-US" sz="1400" dirty="0">
              <a:solidFill>
                <a:srgbClr val="00685D"/>
              </a:solidFill>
            </a:endParaRPr>
          </a:p>
        </p:txBody>
      </p:sp>
      <p:sp>
        <p:nvSpPr>
          <p:cNvPr id="16" name="Rectangle 15"/>
          <p:cNvSpPr/>
          <p:nvPr/>
        </p:nvSpPr>
        <p:spPr>
          <a:xfrm>
            <a:off x="3421646" y="1549401"/>
            <a:ext cx="1948671" cy="689304"/>
          </a:xfrm>
          <a:prstGeom prst="rect">
            <a:avLst/>
          </a:prstGeom>
          <a:ln>
            <a:solidFill>
              <a:schemeClr val="accent5"/>
            </a:solidFill>
          </a:ln>
        </p:spPr>
        <p:style>
          <a:lnRef idx="1">
            <a:schemeClr val="accent5"/>
          </a:lnRef>
          <a:fillRef idx="2">
            <a:schemeClr val="accent5"/>
          </a:fillRef>
          <a:effectRef idx="1">
            <a:schemeClr val="accent5"/>
          </a:effectRef>
          <a:fontRef idx="minor">
            <a:schemeClr val="dk1"/>
          </a:fontRef>
        </p:style>
        <p:txBody>
          <a:bodyPr anchor="ctr" anchorCtr="0"/>
          <a:lstStyle/>
          <a:p>
            <a:pPr algn="ctr"/>
            <a:r>
              <a:rPr lang="en-US" sz="1400" b="1" dirty="0" smtClean="0">
                <a:solidFill>
                  <a:schemeClr val="tx2"/>
                </a:solidFill>
              </a:rPr>
              <a:t>Your Application Code</a:t>
            </a:r>
            <a:endParaRPr lang="en-US" sz="1400" b="1" dirty="0">
              <a:solidFill>
                <a:schemeClr val="tx2"/>
              </a:solidFill>
            </a:endParaRPr>
          </a:p>
        </p:txBody>
      </p:sp>
      <p:sp>
        <p:nvSpPr>
          <p:cNvPr id="17" name="Rectangle 16"/>
          <p:cNvSpPr/>
          <p:nvPr/>
        </p:nvSpPr>
        <p:spPr>
          <a:xfrm>
            <a:off x="684889" y="3342132"/>
            <a:ext cx="1925144" cy="1229710"/>
          </a:xfrm>
          <a:prstGeom prst="rect">
            <a:avLst/>
          </a:prstGeom>
          <a:ln>
            <a:solidFill>
              <a:schemeClr val="tx1"/>
            </a:solidFill>
          </a:ln>
        </p:spPr>
        <p:style>
          <a:lnRef idx="1">
            <a:schemeClr val="accent4"/>
          </a:lnRef>
          <a:fillRef idx="1002">
            <a:schemeClr val="lt1"/>
          </a:fillRef>
          <a:effectRef idx="2">
            <a:schemeClr val="accent4"/>
          </a:effectRef>
          <a:fontRef idx="minor">
            <a:schemeClr val="lt1"/>
          </a:fontRef>
        </p:style>
        <p:txBody>
          <a:bodyPr rtlCol="0" anchor="ctr"/>
          <a:lstStyle/>
          <a:p>
            <a:pPr algn="ctr"/>
            <a:r>
              <a:rPr lang="en-US" b="1" dirty="0" smtClean="0">
                <a:solidFill>
                  <a:schemeClr val="tx2"/>
                </a:solidFill>
              </a:rPr>
              <a:t>IAAS</a:t>
            </a:r>
            <a:endParaRPr lang="en-US" b="1" dirty="0">
              <a:solidFill>
                <a:schemeClr val="tx2"/>
              </a:solidFill>
            </a:endParaRPr>
          </a:p>
        </p:txBody>
      </p:sp>
      <p:sp>
        <p:nvSpPr>
          <p:cNvPr id="18" name="Rectangle 17"/>
          <p:cNvSpPr/>
          <p:nvPr/>
        </p:nvSpPr>
        <p:spPr>
          <a:xfrm>
            <a:off x="6173593" y="1794933"/>
            <a:ext cx="1951951" cy="443771"/>
          </a:xfrm>
          <a:prstGeom prst="rect">
            <a:avLst/>
          </a:prstGeom>
          <a:ln>
            <a:solidFill>
              <a:schemeClr val="accent5"/>
            </a:solidFill>
          </a:ln>
        </p:spPr>
        <p:style>
          <a:lnRef idx="1">
            <a:schemeClr val="accent5"/>
          </a:lnRef>
          <a:fillRef idx="2">
            <a:schemeClr val="accent5"/>
          </a:fillRef>
          <a:effectRef idx="1">
            <a:schemeClr val="accent5"/>
          </a:effectRef>
          <a:fontRef idx="minor">
            <a:schemeClr val="dk1"/>
          </a:fontRef>
        </p:style>
        <p:txBody>
          <a:bodyPr anchor="ctr" anchorCtr="0"/>
          <a:lstStyle/>
          <a:p>
            <a:pPr algn="ctr"/>
            <a:r>
              <a:rPr lang="en-US" sz="1400" b="1" dirty="0" smtClean="0">
                <a:solidFill>
                  <a:schemeClr val="tx2"/>
                </a:solidFill>
              </a:rPr>
              <a:t>Your Application Code</a:t>
            </a:r>
            <a:endParaRPr lang="en-US" sz="1400" b="1" dirty="0">
              <a:solidFill>
                <a:schemeClr val="tx2"/>
              </a:solidFill>
            </a:endParaRPr>
          </a:p>
        </p:txBody>
      </p:sp>
      <p:sp>
        <p:nvSpPr>
          <p:cNvPr id="19" name="Rectangle 18"/>
          <p:cNvSpPr/>
          <p:nvPr/>
        </p:nvSpPr>
        <p:spPr>
          <a:xfrm>
            <a:off x="4075584" y="2301921"/>
            <a:ext cx="1253073" cy="992058"/>
          </a:xfrm>
          <a:prstGeom prst="rect">
            <a:avLst/>
          </a:prstGeom>
          <a:ln w="12700">
            <a:solidFill>
              <a:schemeClr val="tx2"/>
            </a:solid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r>
              <a:rPr lang="en-US" b="1" dirty="0" smtClean="0">
                <a:solidFill>
                  <a:schemeClr val="bg1"/>
                </a:solidFill>
              </a:rPr>
              <a:t>PAAS</a:t>
            </a:r>
            <a:endParaRPr lang="en-US" b="1" dirty="0">
              <a:solidFill>
                <a:schemeClr val="bg1"/>
              </a:solidFill>
            </a:endParaRPr>
          </a:p>
        </p:txBody>
      </p:sp>
      <p:sp>
        <p:nvSpPr>
          <p:cNvPr id="21" name="Rectangle 20"/>
          <p:cNvSpPr/>
          <p:nvPr/>
        </p:nvSpPr>
        <p:spPr>
          <a:xfrm>
            <a:off x="6837534" y="976671"/>
            <a:ext cx="813666" cy="323165"/>
          </a:xfrm>
          <a:prstGeom prst="rect">
            <a:avLst/>
          </a:prstGeom>
        </p:spPr>
        <p:txBody>
          <a:bodyPr wrap="square">
            <a:spAutoFit/>
          </a:bodyPr>
          <a:lstStyle/>
          <a:p>
            <a:r>
              <a:rPr lang="en-US" sz="1500" b="1" cap="all" dirty="0" err="1" smtClean="0">
                <a:solidFill>
                  <a:srgbClr val="F27C3A"/>
                </a:solidFill>
              </a:rPr>
              <a:t>PaaS</a:t>
            </a:r>
            <a:endParaRPr lang="en-US" sz="1500" cap="all" dirty="0">
              <a:solidFill>
                <a:srgbClr val="F27C3A"/>
              </a:solidFill>
            </a:endParaRPr>
          </a:p>
        </p:txBody>
      </p:sp>
      <p:grpSp>
        <p:nvGrpSpPr>
          <p:cNvPr id="3" name="Group 2"/>
          <p:cNvGrpSpPr/>
          <p:nvPr/>
        </p:nvGrpSpPr>
        <p:grpSpPr>
          <a:xfrm>
            <a:off x="6368349" y="3189180"/>
            <a:ext cx="2148314" cy="1381609"/>
            <a:chOff x="6610403" y="3189180"/>
            <a:chExt cx="2148314" cy="1381609"/>
          </a:xfrm>
        </p:grpSpPr>
        <p:sp>
          <p:nvSpPr>
            <p:cNvPr id="29" name="Rectangle 28"/>
            <p:cNvSpPr/>
            <p:nvPr/>
          </p:nvSpPr>
          <p:spPr>
            <a:xfrm>
              <a:off x="6803793" y="3189180"/>
              <a:ext cx="1954924" cy="1229710"/>
            </a:xfrm>
            <a:prstGeom prst="rect">
              <a:avLst/>
            </a:prstGeom>
            <a:ln>
              <a:solidFill>
                <a:srgbClr val="4D4D4D"/>
              </a:solidFill>
            </a:ln>
          </p:spPr>
          <p:style>
            <a:lnRef idx="1">
              <a:schemeClr val="accent4"/>
            </a:lnRef>
            <a:fillRef idx="1002">
              <a:schemeClr val="lt1"/>
            </a:fillRef>
            <a:effectRef idx="2">
              <a:schemeClr val="accent4"/>
            </a:effectRef>
            <a:fontRef idx="minor">
              <a:schemeClr val="lt1"/>
            </a:fontRef>
          </p:style>
          <p:txBody>
            <a:bodyPr rtlCol="0" anchor="ctr"/>
            <a:lstStyle/>
            <a:p>
              <a:pPr algn="ctr"/>
              <a:endParaRPr lang="en-US" b="1" dirty="0">
                <a:solidFill>
                  <a:schemeClr val="tx2"/>
                </a:solidFill>
              </a:endParaRPr>
            </a:p>
          </p:txBody>
        </p:sp>
        <p:sp>
          <p:nvSpPr>
            <p:cNvPr id="28" name="Rectangle 27"/>
            <p:cNvSpPr/>
            <p:nvPr/>
          </p:nvSpPr>
          <p:spPr>
            <a:xfrm>
              <a:off x="6707098" y="3259560"/>
              <a:ext cx="1954924" cy="1229710"/>
            </a:xfrm>
            <a:prstGeom prst="rect">
              <a:avLst/>
            </a:prstGeom>
            <a:ln>
              <a:solidFill>
                <a:srgbClr val="4D4D4D"/>
              </a:solidFill>
            </a:ln>
          </p:spPr>
          <p:style>
            <a:lnRef idx="1">
              <a:schemeClr val="accent4"/>
            </a:lnRef>
            <a:fillRef idx="1002">
              <a:schemeClr val="lt1"/>
            </a:fillRef>
            <a:effectRef idx="2">
              <a:schemeClr val="accent4"/>
            </a:effectRef>
            <a:fontRef idx="minor">
              <a:schemeClr val="lt1"/>
            </a:fontRef>
          </p:style>
          <p:txBody>
            <a:bodyPr rtlCol="0" anchor="ctr"/>
            <a:lstStyle/>
            <a:p>
              <a:pPr algn="ctr"/>
              <a:endParaRPr lang="en-US" b="1" dirty="0">
                <a:solidFill>
                  <a:schemeClr val="tx2"/>
                </a:solidFill>
              </a:endParaRPr>
            </a:p>
          </p:txBody>
        </p:sp>
        <p:sp>
          <p:nvSpPr>
            <p:cNvPr id="27" name="Rectangle 26"/>
            <p:cNvSpPr/>
            <p:nvPr/>
          </p:nvSpPr>
          <p:spPr>
            <a:xfrm>
              <a:off x="6610403" y="3341079"/>
              <a:ext cx="1954924" cy="1229710"/>
            </a:xfrm>
            <a:prstGeom prst="rect">
              <a:avLst/>
            </a:prstGeom>
            <a:ln>
              <a:solidFill>
                <a:srgbClr val="4D4D4D"/>
              </a:solidFill>
            </a:ln>
          </p:spPr>
          <p:style>
            <a:lnRef idx="1">
              <a:schemeClr val="accent4"/>
            </a:lnRef>
            <a:fillRef idx="1002">
              <a:schemeClr val="lt1"/>
            </a:fillRef>
            <a:effectRef idx="2">
              <a:schemeClr val="accent4"/>
            </a:effectRef>
            <a:fontRef idx="minor">
              <a:schemeClr val="lt1"/>
            </a:fontRef>
          </p:style>
          <p:txBody>
            <a:bodyPr rtlCol="0" anchor="ctr"/>
            <a:lstStyle/>
            <a:p>
              <a:pPr algn="ctr"/>
              <a:endParaRPr lang="en-US" b="1" dirty="0">
                <a:solidFill>
                  <a:schemeClr val="tx2"/>
                </a:solidFill>
              </a:endParaRPr>
            </a:p>
          </p:txBody>
        </p:sp>
      </p:grpSp>
      <p:sp>
        <p:nvSpPr>
          <p:cNvPr id="20" name="Rectangle 19"/>
          <p:cNvSpPr/>
          <p:nvPr/>
        </p:nvSpPr>
        <p:spPr>
          <a:xfrm>
            <a:off x="3421646" y="3337034"/>
            <a:ext cx="1954924" cy="1229710"/>
          </a:xfrm>
          <a:prstGeom prst="rect">
            <a:avLst/>
          </a:prstGeom>
          <a:ln>
            <a:solidFill>
              <a:srgbClr val="4D4D4D"/>
            </a:solidFill>
          </a:ln>
        </p:spPr>
        <p:style>
          <a:lnRef idx="1">
            <a:schemeClr val="accent4"/>
          </a:lnRef>
          <a:fillRef idx="1002">
            <a:schemeClr val="lt1"/>
          </a:fillRef>
          <a:effectRef idx="2">
            <a:schemeClr val="accent4"/>
          </a:effectRef>
          <a:fontRef idx="minor">
            <a:schemeClr val="lt1"/>
          </a:fontRef>
        </p:style>
        <p:txBody>
          <a:bodyPr rtlCol="0" anchor="ctr"/>
          <a:lstStyle/>
          <a:p>
            <a:pPr algn="ctr"/>
            <a:r>
              <a:rPr lang="en-US" b="1" dirty="0" smtClean="0">
                <a:solidFill>
                  <a:schemeClr val="tx2"/>
                </a:solidFill>
              </a:rPr>
              <a:t>IAAS</a:t>
            </a:r>
            <a:endParaRPr lang="en-US" b="1" dirty="0">
              <a:solidFill>
                <a:schemeClr val="tx2"/>
              </a:solidFill>
            </a:endParaRPr>
          </a:p>
        </p:txBody>
      </p:sp>
      <p:grpSp>
        <p:nvGrpSpPr>
          <p:cNvPr id="31" name="Group 30"/>
          <p:cNvGrpSpPr/>
          <p:nvPr/>
        </p:nvGrpSpPr>
        <p:grpSpPr>
          <a:xfrm>
            <a:off x="6166954" y="1772268"/>
            <a:ext cx="1951951" cy="469297"/>
            <a:chOff x="6403906" y="265466"/>
            <a:chExt cx="1951951" cy="469297"/>
          </a:xfrm>
        </p:grpSpPr>
        <p:sp>
          <p:nvSpPr>
            <p:cNvPr id="52" name="Rectangle 51"/>
            <p:cNvSpPr/>
            <p:nvPr/>
          </p:nvSpPr>
          <p:spPr>
            <a:xfrm>
              <a:off x="6403906" y="290992"/>
              <a:ext cx="1951951" cy="443771"/>
            </a:xfrm>
            <a:prstGeom prst="rect">
              <a:avLst/>
            </a:prstGeom>
            <a:ln>
              <a:solidFill>
                <a:schemeClr val="accent5"/>
              </a:solidFill>
            </a:ln>
          </p:spPr>
          <p:style>
            <a:lnRef idx="1">
              <a:schemeClr val="accent5"/>
            </a:lnRef>
            <a:fillRef idx="2">
              <a:schemeClr val="accent5"/>
            </a:fillRef>
            <a:effectRef idx="1">
              <a:schemeClr val="accent5"/>
            </a:effectRef>
            <a:fontRef idx="minor">
              <a:schemeClr val="dk1"/>
            </a:fontRef>
          </p:style>
          <p:txBody>
            <a:bodyPr anchor="ctr" anchorCtr="0"/>
            <a:lstStyle/>
            <a:p>
              <a:pPr algn="ctr"/>
              <a:endParaRPr lang="en-US" sz="1400" b="1" dirty="0">
                <a:solidFill>
                  <a:schemeClr val="tx2"/>
                </a:solidFill>
              </a:endParaRPr>
            </a:p>
          </p:txBody>
        </p:sp>
        <p:grpSp>
          <p:nvGrpSpPr>
            <p:cNvPr id="35" name="Group 34"/>
            <p:cNvGrpSpPr/>
            <p:nvPr/>
          </p:nvGrpSpPr>
          <p:grpSpPr>
            <a:xfrm>
              <a:off x="6882344" y="265466"/>
              <a:ext cx="1152394" cy="444675"/>
              <a:chOff x="2182822" y="1117753"/>
              <a:chExt cx="4889589" cy="2352949"/>
            </a:xfrm>
          </p:grpSpPr>
          <p:sp>
            <p:nvSpPr>
              <p:cNvPr id="36" name="Shape 632"/>
              <p:cNvSpPr/>
              <p:nvPr/>
            </p:nvSpPr>
            <p:spPr>
              <a:xfrm>
                <a:off x="3312821" y="2617858"/>
                <a:ext cx="597831" cy="378820"/>
              </a:xfrm>
              <a:prstGeom prst="line">
                <a:avLst/>
              </a:prstGeom>
              <a:ln w="25400">
                <a:solidFill>
                  <a:srgbClr val="62AA37"/>
                </a:solidFill>
                <a:round/>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7" name="Shape 633"/>
              <p:cNvSpPr/>
              <p:nvPr/>
            </p:nvSpPr>
            <p:spPr>
              <a:xfrm flipH="1">
                <a:off x="4177309" y="2155048"/>
                <a:ext cx="188484" cy="674483"/>
              </a:xfrm>
              <a:prstGeom prst="line">
                <a:avLst/>
              </a:prstGeom>
              <a:ln w="25400">
                <a:solidFill>
                  <a:srgbClr val="62AA37"/>
                </a:solidFill>
                <a:round/>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8" name="Shape 634"/>
              <p:cNvSpPr/>
              <p:nvPr/>
            </p:nvSpPr>
            <p:spPr>
              <a:xfrm>
                <a:off x="4582622" y="1982241"/>
                <a:ext cx="515458" cy="561897"/>
              </a:xfrm>
              <a:prstGeom prst="line">
                <a:avLst/>
              </a:prstGeom>
              <a:ln w="25400">
                <a:solidFill>
                  <a:srgbClr val="62AA37"/>
                </a:solidFill>
                <a:round/>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39" name="Shape 635"/>
              <p:cNvSpPr/>
              <p:nvPr/>
            </p:nvSpPr>
            <p:spPr>
              <a:xfrm flipV="1">
                <a:off x="4578598" y="1503329"/>
                <a:ext cx="1207101" cy="231935"/>
              </a:xfrm>
              <a:prstGeom prst="line">
                <a:avLst/>
              </a:prstGeom>
              <a:ln w="25400">
                <a:solidFill>
                  <a:srgbClr val="62AA37"/>
                </a:solidFill>
                <a:round/>
              </a:ln>
            </p:spPr>
            <p:txBody>
              <a:bodyPr lIns="0" tIns="0" rIns="0" bIns="0"/>
              <a:lstStyle/>
              <a:p>
                <a:pPr lvl="0" defTabSz="457200">
                  <a:defRPr sz="1200">
                    <a:solidFill>
                      <a:srgbClr val="000000"/>
                    </a:solidFill>
                    <a:uFillTx/>
                    <a:latin typeface="+mn-lt"/>
                    <a:ea typeface="+mn-ea"/>
                    <a:cs typeface="+mn-cs"/>
                    <a:sym typeface="Helvetica"/>
                  </a:defRPr>
                </a:pPr>
                <a:endParaRPr/>
              </a:p>
            </p:txBody>
          </p:sp>
          <p:sp>
            <p:nvSpPr>
              <p:cNvPr id="40" name="Shape 636"/>
              <p:cNvSpPr/>
              <p:nvPr/>
            </p:nvSpPr>
            <p:spPr>
              <a:xfrm flipV="1">
                <a:off x="5562534" y="2249377"/>
                <a:ext cx="868590" cy="306928"/>
              </a:xfrm>
              <a:prstGeom prst="line">
                <a:avLst/>
              </a:prstGeom>
              <a:ln w="25400">
                <a:solidFill>
                  <a:srgbClr val="62AA37"/>
                </a:solidFill>
                <a:round/>
              </a:ln>
            </p:spPr>
            <p:txBody>
              <a:bodyPr lIns="0" tIns="0" rIns="0" bIns="0"/>
              <a:lstStyle/>
              <a:p>
                <a:pPr lvl="0" defTabSz="457200">
                  <a:defRPr sz="1200">
                    <a:solidFill>
                      <a:srgbClr val="000000"/>
                    </a:solidFill>
                    <a:uFillTx/>
                    <a:latin typeface="+mn-lt"/>
                    <a:ea typeface="+mn-ea"/>
                    <a:cs typeface="+mn-cs"/>
                    <a:sym typeface="Helvetica"/>
                  </a:defRPr>
                </a:pPr>
                <a:endParaRPr/>
              </a:p>
            </p:txBody>
          </p:sp>
          <p:pic>
            <p:nvPicPr>
              <p:cNvPr id="41" name="image21.png" descr="C:\Users\sdunn\Documents\Pivotal\brand\logo\project icons\spring-boot.png"/>
              <p:cNvPicPr/>
              <p:nvPr/>
            </p:nvPicPr>
            <p:blipFill>
              <a:blip r:embed="rId3" cstate="print">
                <a:extLst/>
              </a:blip>
              <a:stretch>
                <a:fillRect/>
              </a:stretch>
            </p:blipFill>
            <p:spPr>
              <a:xfrm>
                <a:off x="2710697" y="2115372"/>
                <a:ext cx="715897" cy="715898"/>
              </a:xfrm>
              <a:prstGeom prst="rect">
                <a:avLst/>
              </a:prstGeom>
              <a:ln w="12700">
                <a:miter lim="400000"/>
              </a:ln>
            </p:spPr>
          </p:pic>
          <p:pic>
            <p:nvPicPr>
              <p:cNvPr id="42" name="image21.png" descr="C:\Users\sdunn\Documents\Pivotal\brand\logo\project icons\spring-boot.png"/>
              <p:cNvPicPr/>
              <p:nvPr/>
            </p:nvPicPr>
            <p:blipFill>
              <a:blip r:embed="rId3" cstate="print">
                <a:extLst/>
              </a:blip>
              <a:stretch>
                <a:fillRect/>
              </a:stretch>
            </p:blipFill>
            <p:spPr>
              <a:xfrm>
                <a:off x="4003562" y="1525943"/>
                <a:ext cx="715897" cy="715897"/>
              </a:xfrm>
              <a:prstGeom prst="rect">
                <a:avLst/>
              </a:prstGeom>
              <a:ln w="12700">
                <a:miter lim="400000"/>
              </a:ln>
            </p:spPr>
          </p:pic>
          <p:pic>
            <p:nvPicPr>
              <p:cNvPr id="43" name="image21.png" descr="C:\Users\sdunn\Documents\Pivotal\brand\logo\project icons\spring-boot.png"/>
              <p:cNvPicPr/>
              <p:nvPr/>
            </p:nvPicPr>
            <p:blipFill>
              <a:blip r:embed="rId3" cstate="print">
                <a:extLst/>
              </a:blip>
              <a:stretch>
                <a:fillRect/>
              </a:stretch>
            </p:blipFill>
            <p:spPr>
              <a:xfrm>
                <a:off x="3811552" y="2754804"/>
                <a:ext cx="715898" cy="715898"/>
              </a:xfrm>
              <a:prstGeom prst="rect">
                <a:avLst/>
              </a:prstGeom>
              <a:ln w="12700">
                <a:miter lim="400000"/>
              </a:ln>
            </p:spPr>
          </p:pic>
          <p:pic>
            <p:nvPicPr>
              <p:cNvPr id="44" name="image21.png" descr="C:\Users\sdunn\Documents\Pivotal\brand\logo\project icons\spring-boot.png"/>
              <p:cNvPicPr/>
              <p:nvPr/>
            </p:nvPicPr>
            <p:blipFill>
              <a:blip r:embed="rId3" cstate="print">
                <a:extLst/>
              </a:blip>
              <a:stretch>
                <a:fillRect/>
              </a:stretch>
            </p:blipFill>
            <p:spPr>
              <a:xfrm>
                <a:off x="5002012" y="2313182"/>
                <a:ext cx="715897" cy="715898"/>
              </a:xfrm>
              <a:prstGeom prst="rect">
                <a:avLst/>
              </a:prstGeom>
              <a:ln w="12700">
                <a:miter lim="400000"/>
              </a:ln>
            </p:spPr>
          </p:pic>
          <p:pic>
            <p:nvPicPr>
              <p:cNvPr id="45" name="image21.png" descr="C:\Users\sdunn\Documents\Pivotal\brand\logo\project icons\spring-boot.png"/>
              <p:cNvPicPr/>
              <p:nvPr/>
            </p:nvPicPr>
            <p:blipFill>
              <a:blip r:embed="rId3" cstate="print">
                <a:extLst/>
              </a:blip>
              <a:stretch>
                <a:fillRect/>
              </a:stretch>
            </p:blipFill>
            <p:spPr>
              <a:xfrm>
                <a:off x="5717908" y="1117753"/>
                <a:ext cx="715898" cy="715897"/>
              </a:xfrm>
              <a:prstGeom prst="rect">
                <a:avLst/>
              </a:prstGeom>
              <a:ln w="12700">
                <a:miter lim="400000"/>
              </a:ln>
            </p:spPr>
          </p:pic>
          <p:pic>
            <p:nvPicPr>
              <p:cNvPr id="46" name="image21.png" descr="C:\Users\sdunn\Documents\Pivotal\brand\logo\project icons\spring-boot.png"/>
              <p:cNvPicPr/>
              <p:nvPr/>
            </p:nvPicPr>
            <p:blipFill>
              <a:blip r:embed="rId3" cstate="print">
                <a:extLst/>
              </a:blip>
              <a:stretch>
                <a:fillRect/>
              </a:stretch>
            </p:blipFill>
            <p:spPr>
              <a:xfrm>
                <a:off x="6356513" y="1833649"/>
                <a:ext cx="715898" cy="715898"/>
              </a:xfrm>
              <a:prstGeom prst="rect">
                <a:avLst/>
              </a:prstGeom>
              <a:ln w="12700">
                <a:miter lim="400000"/>
              </a:ln>
            </p:spPr>
          </p:pic>
          <p:grpSp>
            <p:nvGrpSpPr>
              <p:cNvPr id="47" name="Group 645"/>
              <p:cNvGrpSpPr/>
              <p:nvPr/>
            </p:nvGrpSpPr>
            <p:grpSpPr>
              <a:xfrm flipH="1">
                <a:off x="2182822" y="1257759"/>
                <a:ext cx="1855208" cy="715898"/>
                <a:chOff x="0" y="0"/>
                <a:chExt cx="1855206" cy="715896"/>
              </a:xfrm>
            </p:grpSpPr>
            <p:sp>
              <p:nvSpPr>
                <p:cNvPr id="48" name="Shape 643"/>
                <p:cNvSpPr/>
                <p:nvPr/>
              </p:nvSpPr>
              <p:spPr>
                <a:xfrm flipV="1">
                  <a:off x="0" y="385576"/>
                  <a:ext cx="1207100" cy="231935"/>
                </a:xfrm>
                <a:prstGeom prst="line">
                  <a:avLst/>
                </a:prstGeom>
                <a:noFill/>
                <a:ln w="25400" cap="flat">
                  <a:solidFill>
                    <a:srgbClr val="62AA37"/>
                  </a:solidFill>
                  <a:prstDash val="solid"/>
                  <a:round/>
                </a:ln>
                <a:effectLst/>
              </p:spPr>
              <p:txBody>
                <a:bodyPr wrap="square" lIns="0" tIns="0" rIns="0" bIns="0" numCol="1" anchor="t">
                  <a:noAutofit/>
                </a:bodyPr>
                <a:lstStyle/>
                <a:p>
                  <a:pPr lvl="0" defTabSz="457200">
                    <a:defRPr sz="1200">
                      <a:solidFill>
                        <a:srgbClr val="000000"/>
                      </a:solidFill>
                      <a:uFillTx/>
                      <a:latin typeface="+mn-lt"/>
                      <a:ea typeface="+mn-ea"/>
                      <a:cs typeface="+mn-cs"/>
                      <a:sym typeface="Helvetica"/>
                    </a:defRPr>
                  </a:pPr>
                  <a:endParaRPr/>
                </a:p>
              </p:txBody>
            </p:sp>
            <p:pic>
              <p:nvPicPr>
                <p:cNvPr id="49" name="image21.png" descr="C:\Users\sdunn\Documents\Pivotal\brand\logo\project icons\spring-boot.png"/>
                <p:cNvPicPr/>
                <p:nvPr/>
              </p:nvPicPr>
              <p:blipFill>
                <a:blip r:embed="rId3" cstate="print">
                  <a:extLst/>
                </a:blip>
                <a:stretch>
                  <a:fillRect/>
                </a:stretch>
              </p:blipFill>
              <p:spPr>
                <a:xfrm>
                  <a:off x="1139309" y="0"/>
                  <a:ext cx="715898" cy="715897"/>
                </a:xfrm>
                <a:prstGeom prst="rect">
                  <a:avLst/>
                </a:prstGeom>
                <a:ln w="12700" cap="flat">
                  <a:noFill/>
                  <a:miter lim="400000"/>
                </a:ln>
                <a:effectLst/>
              </p:spPr>
            </p:pic>
          </p:grpSp>
        </p:grpSp>
      </p:grpSp>
      <p:sp>
        <p:nvSpPr>
          <p:cNvPr id="55" name="Rectangle 54"/>
          <p:cNvSpPr/>
          <p:nvPr/>
        </p:nvSpPr>
        <p:spPr>
          <a:xfrm>
            <a:off x="6814756" y="2293369"/>
            <a:ext cx="1301216" cy="992058"/>
          </a:xfrm>
          <a:prstGeom prst="rect">
            <a:avLst/>
          </a:prstGeom>
          <a:pattFill prst="pct50">
            <a:fgClr>
              <a:prstClr val="black"/>
            </a:fgClr>
            <a:bgClr>
              <a:prstClr val="white"/>
            </a:bgClr>
          </a:pattFill>
          <a:ln w="12700">
            <a:solidFill>
              <a:schemeClr val="tx2"/>
            </a:solid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r>
              <a:rPr lang="en-US" b="1" dirty="0" smtClean="0">
                <a:solidFill>
                  <a:schemeClr val="bg1"/>
                </a:solidFill>
              </a:rPr>
              <a:t>OPEN PAAS</a:t>
            </a:r>
            <a:endParaRPr lang="en-US" b="1" dirty="0">
              <a:solidFill>
                <a:schemeClr val="bg1"/>
              </a:solidFill>
            </a:endParaRPr>
          </a:p>
        </p:txBody>
      </p:sp>
      <p:sp>
        <p:nvSpPr>
          <p:cNvPr id="58" name="Rectangle 57"/>
          <p:cNvSpPr/>
          <p:nvPr/>
        </p:nvSpPr>
        <p:spPr>
          <a:xfrm>
            <a:off x="6312417" y="986351"/>
            <a:ext cx="2151529" cy="323165"/>
          </a:xfrm>
          <a:prstGeom prst="rect">
            <a:avLst/>
          </a:prstGeom>
        </p:spPr>
        <p:txBody>
          <a:bodyPr wrap="square">
            <a:spAutoFit/>
          </a:bodyPr>
          <a:lstStyle/>
          <a:p>
            <a:r>
              <a:rPr lang="en-US" sz="1500" b="1" cap="all" dirty="0" smtClean="0">
                <a:solidFill>
                  <a:srgbClr val="F27C3A"/>
                </a:solidFill>
              </a:rPr>
              <a:t>CLOUD NATIVE</a:t>
            </a:r>
            <a:endParaRPr lang="en-US" sz="1500" cap="all" dirty="0">
              <a:solidFill>
                <a:srgbClr val="F27C3A"/>
              </a:solidFill>
            </a:endParaRPr>
          </a:p>
        </p:txBody>
      </p:sp>
      <p:sp>
        <p:nvSpPr>
          <p:cNvPr id="59" name="Rectangle 58"/>
          <p:cNvSpPr/>
          <p:nvPr/>
        </p:nvSpPr>
        <p:spPr>
          <a:xfrm>
            <a:off x="6171274" y="2293372"/>
            <a:ext cx="1954924" cy="992058"/>
          </a:xfrm>
          <a:prstGeom prst="rect">
            <a:avLst/>
          </a:prstGeom>
          <a:solidFill>
            <a:schemeClr val="tx1"/>
          </a:solidFill>
          <a:ln w="12700">
            <a:solidFill>
              <a:schemeClr val="tx2"/>
            </a:solid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r>
              <a:rPr lang="en-US" b="1" dirty="0" smtClean="0">
                <a:solidFill>
                  <a:schemeClr val="bg1"/>
                </a:solidFill>
              </a:rPr>
              <a:t>OPEN PLATFORMS</a:t>
            </a:r>
            <a:endParaRPr lang="en-US" b="1" dirty="0">
              <a:solidFill>
                <a:schemeClr val="bg1"/>
              </a:solidFill>
            </a:endParaRPr>
          </a:p>
        </p:txBody>
      </p:sp>
      <p:sp>
        <p:nvSpPr>
          <p:cNvPr id="51" name="Rectangle 50"/>
          <p:cNvSpPr/>
          <p:nvPr/>
        </p:nvSpPr>
        <p:spPr>
          <a:xfrm>
            <a:off x="6838286" y="977439"/>
            <a:ext cx="813666" cy="323165"/>
          </a:xfrm>
          <a:prstGeom prst="rect">
            <a:avLst/>
          </a:prstGeom>
        </p:spPr>
        <p:txBody>
          <a:bodyPr wrap="square">
            <a:spAutoFit/>
          </a:bodyPr>
          <a:lstStyle/>
          <a:p>
            <a:r>
              <a:rPr lang="en-US" sz="1500" b="1" cap="all" dirty="0" err="1" smtClean="0">
                <a:solidFill>
                  <a:srgbClr val="F27C3A"/>
                </a:solidFill>
              </a:rPr>
              <a:t>PaaS</a:t>
            </a:r>
            <a:endParaRPr lang="en-US" sz="1500" cap="all" dirty="0">
              <a:solidFill>
                <a:srgbClr val="F27C3A"/>
              </a:solidFill>
            </a:endParaRPr>
          </a:p>
        </p:txBody>
      </p:sp>
    </p:spTree>
    <p:extLst>
      <p:ext uri="{BB962C8B-B14F-4D97-AF65-F5344CB8AC3E}">
        <p14:creationId xmlns:p14="http://schemas.microsoft.com/office/powerpoint/2010/main" val="29735910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20"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animEffect transition="in" filter="wedge">
                                      <p:cBhvr>
                                        <p:cTn id="9" dur="1000"/>
                                        <p:tgtEl>
                                          <p:spTgt spid="17"/>
                                        </p:tgtEl>
                                      </p:cBhvr>
                                    </p:animEffect>
                                  </p:childTnLst>
                                </p:cTn>
                              </p:par>
                            </p:childTnLst>
                          </p:cTn>
                        </p:par>
                        <p:par>
                          <p:cTn id="10" fill="hold">
                            <p:stCondLst>
                              <p:cond delay="1000"/>
                            </p:stCondLst>
                            <p:childTnLst>
                              <p:par>
                                <p:cTn id="11" presetID="63" presetClass="path" presetSubtype="0" accel="50000" decel="50000" fill="hold" grpId="1" nodeType="afterEffect">
                                  <p:stCondLst>
                                    <p:cond delay="0"/>
                                  </p:stCondLst>
                                  <p:childTnLst>
                                    <p:animMotion origin="layout" path="M 1.94444E-6 -1.37739E-6 L 0.29844 -1.37739E-6 " pathEditMode="relative" rAng="0" ptsTypes="AA">
                                      <p:cBhvr>
                                        <p:cTn id="12" dur="2000" fill="hold"/>
                                        <p:tgtEl>
                                          <p:spTgt spid="17"/>
                                        </p:tgtEl>
                                        <p:attrNameLst>
                                          <p:attrName>ppt_x</p:attrName>
                                          <p:attrName>ppt_y</p:attrName>
                                        </p:attrNameLst>
                                      </p:cBhvr>
                                      <p:rCtr x="149" y="0"/>
                                    </p:animMotion>
                                  </p:childTnLst>
                                </p:cTn>
                              </p:par>
                            </p:childTnLst>
                          </p:cTn>
                        </p:par>
                        <p:par>
                          <p:cTn id="13" fill="hold">
                            <p:stCondLst>
                              <p:cond delay="3000"/>
                            </p:stCondLst>
                            <p:childTnLst>
                              <p:par>
                                <p:cTn id="14" presetID="1" presetClass="entr" presetSubtype="0" fill="hold" nodeType="afterEffect">
                                  <p:stCondLst>
                                    <p:cond delay="0"/>
                                  </p:stCondLst>
                                  <p:childTnLst>
                                    <p:set>
                                      <p:cBhvr>
                                        <p:cTn id="15" dur="1" fill="hold">
                                          <p:stCondLst>
                                            <p:cond delay="0"/>
                                          </p:stCondLst>
                                        </p:cTn>
                                        <p:tgtEl>
                                          <p:spTgt spid="50"/>
                                        </p:tgtEl>
                                        <p:attrNameLst>
                                          <p:attrName>style.visibility</p:attrName>
                                        </p:attrNameLst>
                                      </p:cBhvr>
                                      <p:to>
                                        <p:strVal val="visible"/>
                                      </p:to>
                                    </p:set>
                                  </p:childTnLst>
                                </p:cTn>
                              </p:par>
                            </p:childTnLst>
                          </p:cTn>
                        </p:par>
                        <p:par>
                          <p:cTn id="16" fill="hold">
                            <p:stCondLst>
                              <p:cond delay="3000"/>
                            </p:stCondLst>
                            <p:childTnLst>
                              <p:par>
                                <p:cTn id="17" presetID="1"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2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edge">
                                      <p:cBhvr>
                                        <p:cTn id="27" dur="1000"/>
                                        <p:tgtEl>
                                          <p:spTgt spid="19"/>
                                        </p:tgtEl>
                                      </p:cBhvr>
                                    </p:animEffect>
                                  </p:childTnLst>
                                </p:cTn>
                              </p:par>
                              <p:par>
                                <p:cTn id="28" presetID="63" presetClass="path" presetSubtype="0" accel="50000" decel="50000" fill="hold" grpId="1" nodeType="withEffect">
                                  <p:stCondLst>
                                    <p:cond delay="0"/>
                                  </p:stCondLst>
                                  <p:childTnLst>
                                    <p:animMotion origin="layout" path="M 4.44444E-6 8.02965E-7 L 0.30191 8.02965E-7 " pathEditMode="relative" rAng="0" ptsTypes="AA">
                                      <p:cBhvr>
                                        <p:cTn id="29" dur="2000" fill="hold"/>
                                        <p:tgtEl>
                                          <p:spTgt spid="20"/>
                                        </p:tgtEl>
                                        <p:attrNameLst>
                                          <p:attrName>ppt_x</p:attrName>
                                          <p:attrName>ppt_y</p:attrName>
                                        </p:attrNameLst>
                                      </p:cBhvr>
                                      <p:rCtr x="151" y="0"/>
                                    </p:animMotion>
                                  </p:childTnLst>
                                </p:cTn>
                              </p:par>
                              <p:par>
                                <p:cTn id="30" presetID="63" presetClass="path" presetSubtype="0" accel="50000" decel="50000" fill="hold" grpId="1" nodeType="withEffect">
                                  <p:stCondLst>
                                    <p:cond delay="0"/>
                                  </p:stCondLst>
                                  <p:childTnLst>
                                    <p:animMotion origin="layout" path="M -1.94444E-6 3.34775E-6 L 0.30174 3.34775E-6 " pathEditMode="relative" rAng="0" ptsTypes="AA">
                                      <p:cBhvr>
                                        <p:cTn id="31" dur="2000" fill="hold"/>
                                        <p:tgtEl>
                                          <p:spTgt spid="19"/>
                                        </p:tgtEl>
                                        <p:attrNameLst>
                                          <p:attrName>ppt_x</p:attrName>
                                          <p:attrName>ppt_y</p:attrName>
                                        </p:attrNameLst>
                                      </p:cBhvr>
                                      <p:rCtr x="151" y="0"/>
                                    </p:animMotion>
                                  </p:childTnLst>
                                </p:cTn>
                              </p:par>
                              <p:par>
                                <p:cTn id="32" presetID="1" presetClass="entr" presetSubtype="0" fill="hold" nodeType="withEffect">
                                  <p:stCondLst>
                                    <p:cond delay="1700"/>
                                  </p:stCondLst>
                                  <p:childTnLst>
                                    <p:set>
                                      <p:cBhvr>
                                        <p:cTn id="33" dur="1" fill="hold">
                                          <p:stCondLst>
                                            <p:cond delay="0"/>
                                          </p:stCondLst>
                                        </p:cTn>
                                        <p:tgtEl>
                                          <p:spTgt spid="60"/>
                                        </p:tgtEl>
                                        <p:attrNameLst>
                                          <p:attrName>style.visibility</p:attrName>
                                        </p:attrNameLst>
                                      </p:cBhvr>
                                      <p:to>
                                        <p:strVal val="visible"/>
                                      </p:to>
                                    </p:set>
                                  </p:childTnLst>
                                </p:cTn>
                              </p:par>
                              <p:par>
                                <p:cTn id="34" presetID="1" presetClass="entr" presetSubtype="0" fill="hold" grpId="0" nodeType="withEffect">
                                  <p:stCondLst>
                                    <p:cond delay="1700"/>
                                  </p:stCondLst>
                                  <p:childTnLst>
                                    <p:set>
                                      <p:cBhvr>
                                        <p:cTn id="35" dur="1" fill="hold">
                                          <p:stCondLst>
                                            <p:cond delay="0"/>
                                          </p:stCondLst>
                                        </p:cTn>
                                        <p:tgtEl>
                                          <p:spTgt spid="1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0" presetClass="entr" presetSubtype="0" fill="hold" grpId="0" nodeType="click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wedge">
                                      <p:cBhvr>
                                        <p:cTn id="40" dur="1000"/>
                                        <p:tgtEl>
                                          <p:spTgt spid="55"/>
                                        </p:tgtEl>
                                      </p:cBhvr>
                                    </p:animEffec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subTnLst>
                                    <p:set>
                                      <p:cBhvr override="childStyle">
                                        <p:cTn dur="1" fill="hold" display="0" masterRel="nextClick" afterEffect="1"/>
                                        <p:tgtEl>
                                          <p:spTgt spid="51"/>
                                        </p:tgtEl>
                                        <p:attrNameLst>
                                          <p:attrName>style.visibility</p:attrName>
                                        </p:attrNameLst>
                                      </p:cBhvr>
                                      <p:to>
                                        <p:strVal val="hidden"/>
                                      </p:to>
                                    </p:set>
                                  </p:subTnLst>
                                </p:cTn>
                              </p:par>
                              <p:par>
                                <p:cTn id="43" presetID="1" presetClass="entr" presetSubtype="0" fill="hold" nodeType="withEffect">
                                  <p:stCondLst>
                                    <p:cond delay="0"/>
                                  </p:stCondLst>
                                  <p:childTnLst>
                                    <p:set>
                                      <p:cBhvr>
                                        <p:cTn id="44" dur="1" fill="hold">
                                          <p:stCondLst>
                                            <p:cond delay="0"/>
                                          </p:stCondLst>
                                        </p:cTn>
                                        <p:tgtEl>
                                          <p:spTgt spid="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0" presetClass="entr" presetSubtype="0" fill="hold" grpId="0" nodeType="click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wedge">
                                      <p:cBhvr>
                                        <p:cTn id="49" dur="1000"/>
                                        <p:tgtEl>
                                          <p:spTgt spid="59"/>
                                        </p:tgtEl>
                                      </p:cBhvr>
                                    </p:animEffect>
                                  </p:childTnLst>
                                </p:cTn>
                              </p:par>
                              <p:par>
                                <p:cTn id="50" presetID="1" presetClass="entr" presetSubtype="0" fill="hold" nodeType="withEffect">
                                  <p:stCondLst>
                                    <p:cond delay="0"/>
                                  </p:stCondLst>
                                  <p:childTnLst>
                                    <p:set>
                                      <p:cBhvr>
                                        <p:cTn id="51" dur="1" fill="hold">
                                          <p:stCondLst>
                                            <p:cond delay="0"/>
                                          </p:stCondLst>
                                        </p:cTn>
                                        <p:tgtEl>
                                          <p:spTgt spid="31"/>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58"/>
                                        </p:tgtEl>
                                        <p:attrNameLst>
                                          <p:attrName>style.visibility</p:attrName>
                                        </p:attrNameLst>
                                      </p:cBhvr>
                                      <p:to>
                                        <p:strVal val="visible"/>
                                      </p:to>
                                    </p:set>
                                  </p:childTnLst>
                                </p:cTn>
                              </p:par>
                            </p:childTnLst>
                          </p:cTn>
                        </p:par>
                        <p:par>
                          <p:cTn id="54" fill="hold">
                            <p:stCondLst>
                              <p:cond delay="1000"/>
                            </p:stCondLst>
                            <p:childTnLst>
                              <p:par>
                                <p:cTn id="55" presetID="22" presetClass="entr" presetSubtype="4" fill="hold" nodeType="after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wipe(down)">
                                      <p:cBhvr>
                                        <p:cTn id="57" dur="10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6" grpId="0" animBg="1"/>
      <p:bldP spid="17" grpId="0" animBg="1"/>
      <p:bldP spid="17" grpId="1" animBg="1"/>
      <p:bldP spid="18" grpId="0" animBg="1"/>
      <p:bldP spid="19" grpId="0" animBg="1"/>
      <p:bldP spid="19" grpId="1" animBg="1"/>
      <p:bldP spid="21" grpId="0"/>
      <p:bldP spid="20" grpId="0" animBg="1"/>
      <p:bldP spid="20" grpId="1" animBg="1"/>
      <p:bldP spid="55" grpId="0" animBg="1"/>
      <p:bldP spid="58" grpId="0"/>
      <p:bldP spid="59" grpId="0" animBg="1"/>
      <p:bldP spid="5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6" name="Shape 666"/>
          <p:cNvSpPr/>
          <p:nvPr/>
        </p:nvSpPr>
        <p:spPr>
          <a:xfrm>
            <a:off x="205806" y="907996"/>
            <a:ext cx="6627633" cy="3578601"/>
          </a:xfrm>
          <a:prstGeom prst="rect">
            <a:avLst/>
          </a:prstGeom>
          <a:solidFill>
            <a:srgbClr val="BFBFBF"/>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292C2F"/>
              </a:solidFill>
              <a:latin typeface="Roboto"/>
              <a:ea typeface="Roboto"/>
              <a:cs typeface="Roboto"/>
              <a:sym typeface="Roboto"/>
            </a:endParaRPr>
          </a:p>
        </p:txBody>
      </p:sp>
      <p:sp>
        <p:nvSpPr>
          <p:cNvPr id="667" name="Shape 667"/>
          <p:cNvSpPr/>
          <p:nvPr/>
        </p:nvSpPr>
        <p:spPr>
          <a:xfrm>
            <a:off x="309766" y="1894005"/>
            <a:ext cx="6423653" cy="2010385"/>
          </a:xfrm>
          <a:prstGeom prst="rect">
            <a:avLst/>
          </a:prstGeom>
          <a:solidFill>
            <a:schemeClr val="accent1"/>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68" name="Shape 668"/>
          <p:cNvSpPr/>
          <p:nvPr/>
        </p:nvSpPr>
        <p:spPr>
          <a:xfrm>
            <a:off x="6950116" y="907996"/>
            <a:ext cx="1822203" cy="3578601"/>
          </a:xfrm>
          <a:prstGeom prst="rect">
            <a:avLst/>
          </a:prstGeom>
          <a:solidFill>
            <a:srgbClr val="45A3E3"/>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69" name="Shape 669"/>
          <p:cNvSpPr/>
          <p:nvPr/>
        </p:nvSpPr>
        <p:spPr>
          <a:xfrm>
            <a:off x="1470811" y="1353885"/>
            <a:ext cx="203392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Container Scheduling</a:t>
            </a:r>
          </a:p>
        </p:txBody>
      </p:sp>
      <p:sp>
        <p:nvSpPr>
          <p:cNvPr id="670" name="Shape 670"/>
          <p:cNvSpPr/>
          <p:nvPr/>
        </p:nvSpPr>
        <p:spPr>
          <a:xfrm>
            <a:off x="1946964" y="1957135"/>
            <a:ext cx="3213037"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Application Framework</a:t>
            </a:r>
          </a:p>
        </p:txBody>
      </p:sp>
      <p:sp>
        <p:nvSpPr>
          <p:cNvPr id="671" name="Shape 671"/>
          <p:cNvSpPr/>
          <p:nvPr/>
        </p:nvSpPr>
        <p:spPr>
          <a:xfrm>
            <a:off x="7095998" y="918650"/>
            <a:ext cx="152707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Services</a:t>
            </a:r>
          </a:p>
        </p:txBody>
      </p:sp>
      <p:sp>
        <p:nvSpPr>
          <p:cNvPr id="672" name="Shape 672"/>
          <p:cNvSpPr/>
          <p:nvPr/>
        </p:nvSpPr>
        <p:spPr>
          <a:xfrm>
            <a:off x="1231773" y="928573"/>
            <a:ext cx="4650180"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10253F"/>
                </a:solidFill>
                <a:latin typeface="Roboto"/>
                <a:ea typeface="Roboto"/>
                <a:cs typeface="Roboto"/>
                <a:sym typeface="Roboto"/>
              </a:rPr>
              <a:t>Platform </a:t>
            </a:r>
            <a:r>
              <a:rPr lang="en-US" sz="1600" b="1" i="0" u="none" strike="noStrike" cap="none" baseline="0" dirty="0" smtClean="0">
                <a:solidFill>
                  <a:srgbClr val="10253F"/>
                </a:solidFill>
                <a:latin typeface="Roboto"/>
                <a:ea typeface="Roboto"/>
                <a:cs typeface="Roboto"/>
                <a:sym typeface="Roboto"/>
              </a:rPr>
              <a:t>Runtime (</a:t>
            </a:r>
            <a:r>
              <a:rPr lang="en-US" sz="1600" b="1" i="0" u="none" strike="noStrike" cap="none" baseline="0" smtClean="0">
                <a:solidFill>
                  <a:srgbClr val="10253F"/>
                </a:solidFill>
                <a:latin typeface="Roboto"/>
                <a:ea typeface="Roboto"/>
                <a:cs typeface="Roboto"/>
                <a:sym typeface="Roboto"/>
              </a:rPr>
              <a:t>Elastic Runtime)</a:t>
            </a:r>
            <a:endParaRPr lang="en-US" sz="1600" b="1" i="0" u="none" strike="noStrike" cap="none" baseline="0" dirty="0">
              <a:solidFill>
                <a:srgbClr val="10253F"/>
              </a:solidFill>
              <a:latin typeface="Roboto"/>
              <a:ea typeface="Roboto"/>
              <a:cs typeface="Roboto"/>
              <a:sym typeface="Roboto"/>
            </a:endParaRPr>
          </a:p>
        </p:txBody>
      </p:sp>
      <p:sp>
        <p:nvSpPr>
          <p:cNvPr id="673" name="Shape 673"/>
          <p:cNvSpPr/>
          <p:nvPr/>
        </p:nvSpPr>
        <p:spPr>
          <a:xfrm>
            <a:off x="309768" y="1353885"/>
            <a:ext cx="109158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Routing</a:t>
            </a:r>
          </a:p>
        </p:txBody>
      </p:sp>
      <p:sp>
        <p:nvSpPr>
          <p:cNvPr id="674" name="Shape 674"/>
          <p:cNvSpPr/>
          <p:nvPr/>
        </p:nvSpPr>
        <p:spPr>
          <a:xfrm>
            <a:off x="7095998" y="1369506"/>
            <a:ext cx="1527079" cy="41192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Database</a:t>
            </a:r>
          </a:p>
        </p:txBody>
      </p:sp>
      <p:sp>
        <p:nvSpPr>
          <p:cNvPr id="675" name="Shape 675"/>
          <p:cNvSpPr/>
          <p:nvPr/>
        </p:nvSpPr>
        <p:spPr>
          <a:xfrm>
            <a:off x="5423170" y="1348971"/>
            <a:ext cx="1310253"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Configuration</a:t>
            </a:r>
          </a:p>
        </p:txBody>
      </p:sp>
      <p:sp>
        <p:nvSpPr>
          <p:cNvPr id="676" name="Shape 676"/>
          <p:cNvSpPr/>
          <p:nvPr/>
        </p:nvSpPr>
        <p:spPr>
          <a:xfrm>
            <a:off x="3578698" y="1349660"/>
            <a:ext cx="1768069"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Service Discovery</a:t>
            </a:r>
          </a:p>
        </p:txBody>
      </p:sp>
      <p:sp>
        <p:nvSpPr>
          <p:cNvPr id="677" name="Shape 677"/>
          <p:cNvSpPr/>
          <p:nvPr/>
        </p:nvSpPr>
        <p:spPr>
          <a:xfrm>
            <a:off x="7095998" y="1873206"/>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Big Data</a:t>
            </a:r>
          </a:p>
        </p:txBody>
      </p:sp>
      <p:sp>
        <p:nvSpPr>
          <p:cNvPr id="678" name="Shape 678"/>
          <p:cNvSpPr/>
          <p:nvPr/>
        </p:nvSpPr>
        <p:spPr>
          <a:xfrm>
            <a:off x="7096172" y="2388444"/>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Object Storage</a:t>
            </a:r>
          </a:p>
        </p:txBody>
      </p:sp>
      <p:sp>
        <p:nvSpPr>
          <p:cNvPr id="679" name="Shape 679"/>
          <p:cNvSpPr/>
          <p:nvPr/>
        </p:nvSpPr>
        <p:spPr>
          <a:xfrm>
            <a:off x="7096172" y="2903682"/>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Mobile</a:t>
            </a:r>
          </a:p>
        </p:txBody>
      </p:sp>
      <p:sp>
        <p:nvSpPr>
          <p:cNvPr id="680" name="Shape 680"/>
          <p:cNvSpPr/>
          <p:nvPr/>
        </p:nvSpPr>
        <p:spPr>
          <a:xfrm>
            <a:off x="7096172" y="3418919"/>
            <a:ext cx="1526905"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Build CI</a:t>
            </a:r>
          </a:p>
        </p:txBody>
      </p:sp>
      <p:sp>
        <p:nvSpPr>
          <p:cNvPr id="681" name="Shape 681"/>
          <p:cNvSpPr/>
          <p:nvPr/>
        </p:nvSpPr>
        <p:spPr>
          <a:xfrm>
            <a:off x="7096172" y="3934155"/>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User Provided</a:t>
            </a:r>
          </a:p>
        </p:txBody>
      </p:sp>
      <p:sp>
        <p:nvSpPr>
          <p:cNvPr id="682" name="Shape 682"/>
          <p:cNvSpPr/>
          <p:nvPr/>
        </p:nvSpPr>
        <p:spPr>
          <a:xfrm>
            <a:off x="309768" y="3994538"/>
            <a:ext cx="3194970"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Logging &amp; Metrics</a:t>
            </a:r>
          </a:p>
        </p:txBody>
      </p:sp>
      <p:sp>
        <p:nvSpPr>
          <p:cNvPr id="683" name="Shape 683"/>
          <p:cNvSpPr/>
          <p:nvPr/>
        </p:nvSpPr>
        <p:spPr>
          <a:xfrm>
            <a:off x="3578698" y="3994538"/>
            <a:ext cx="3154724"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Messaging</a:t>
            </a:r>
          </a:p>
        </p:txBody>
      </p:sp>
      <p:sp>
        <p:nvSpPr>
          <p:cNvPr id="684" name="Shape 684"/>
          <p:cNvSpPr/>
          <p:nvPr/>
        </p:nvSpPr>
        <p:spPr>
          <a:xfrm>
            <a:off x="5170714" y="244324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Circuit Breakers</a:t>
            </a:r>
          </a:p>
        </p:txBody>
      </p:sp>
      <p:sp>
        <p:nvSpPr>
          <p:cNvPr id="685" name="Shape 685"/>
          <p:cNvSpPr/>
          <p:nvPr/>
        </p:nvSpPr>
        <p:spPr>
          <a:xfrm>
            <a:off x="486163" y="244324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12 Factor Apps</a:t>
            </a:r>
          </a:p>
        </p:txBody>
      </p:sp>
      <p:sp>
        <p:nvSpPr>
          <p:cNvPr id="686" name="Shape 686"/>
          <p:cNvSpPr/>
          <p:nvPr/>
        </p:nvSpPr>
        <p:spPr>
          <a:xfrm>
            <a:off x="3606373" y="244324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RESTful Services</a:t>
            </a:r>
          </a:p>
        </p:txBody>
      </p:sp>
      <p:sp>
        <p:nvSpPr>
          <p:cNvPr id="687" name="Shape 687"/>
          <p:cNvSpPr/>
          <p:nvPr/>
        </p:nvSpPr>
        <p:spPr>
          <a:xfrm>
            <a:off x="2042035" y="244324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Microservices</a:t>
            </a:r>
          </a:p>
        </p:txBody>
      </p:sp>
      <p:sp>
        <p:nvSpPr>
          <p:cNvPr id="688" name="Shape 688"/>
          <p:cNvSpPr/>
          <p:nvPr/>
        </p:nvSpPr>
        <p:spPr>
          <a:xfrm>
            <a:off x="5160005" y="316257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.NET</a:t>
            </a:r>
          </a:p>
        </p:txBody>
      </p:sp>
      <p:sp>
        <p:nvSpPr>
          <p:cNvPr id="689" name="Shape 689"/>
          <p:cNvSpPr/>
          <p:nvPr/>
        </p:nvSpPr>
        <p:spPr>
          <a:xfrm>
            <a:off x="475453" y="316257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Spring Boot</a:t>
            </a:r>
          </a:p>
        </p:txBody>
      </p:sp>
      <p:sp>
        <p:nvSpPr>
          <p:cNvPr id="690" name="Shape 690"/>
          <p:cNvSpPr/>
          <p:nvPr/>
        </p:nvSpPr>
        <p:spPr>
          <a:xfrm>
            <a:off x="3595664" y="316257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Node.js</a:t>
            </a:r>
          </a:p>
        </p:txBody>
      </p:sp>
      <p:sp>
        <p:nvSpPr>
          <p:cNvPr id="691" name="Shape 691"/>
          <p:cNvSpPr/>
          <p:nvPr/>
        </p:nvSpPr>
        <p:spPr>
          <a:xfrm>
            <a:off x="2031326" y="316257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Ruby on Rails</a:t>
            </a:r>
          </a:p>
        </p:txBody>
      </p:sp>
      <p:sp>
        <p:nvSpPr>
          <p:cNvPr id="692" name="Shape 692"/>
          <p:cNvSpPr/>
          <p:nvPr/>
        </p:nvSpPr>
        <p:spPr>
          <a:xfrm>
            <a:off x="205804" y="4556334"/>
            <a:ext cx="8566514" cy="489222"/>
          </a:xfrm>
          <a:prstGeom prst="rect">
            <a:avLst/>
          </a:prstGeom>
          <a:solidFill>
            <a:srgbClr val="097F73"/>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93" name="Shape 693"/>
          <p:cNvSpPr/>
          <p:nvPr/>
        </p:nvSpPr>
        <p:spPr>
          <a:xfrm>
            <a:off x="441892" y="4631668"/>
            <a:ext cx="1476413"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Operations</a:t>
            </a:r>
          </a:p>
        </p:txBody>
      </p:sp>
      <p:sp>
        <p:nvSpPr>
          <p:cNvPr id="694" name="Shape 694"/>
          <p:cNvSpPr/>
          <p:nvPr/>
        </p:nvSpPr>
        <p:spPr>
          <a:xfrm>
            <a:off x="2372603" y="4570113"/>
            <a:ext cx="1378453"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Zero Downtime Deployments</a:t>
            </a:r>
          </a:p>
        </p:txBody>
      </p:sp>
      <p:sp>
        <p:nvSpPr>
          <p:cNvPr id="695" name="Shape 695"/>
          <p:cNvSpPr/>
          <p:nvPr/>
        </p:nvSpPr>
        <p:spPr>
          <a:xfrm>
            <a:off x="3947434" y="4570113"/>
            <a:ext cx="1165134"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Failover &amp; Recovery</a:t>
            </a:r>
          </a:p>
        </p:txBody>
      </p:sp>
      <p:sp>
        <p:nvSpPr>
          <p:cNvPr id="696" name="Shape 696"/>
          <p:cNvSpPr/>
          <p:nvPr/>
        </p:nvSpPr>
        <p:spPr>
          <a:xfrm>
            <a:off x="5267309" y="4662447"/>
            <a:ext cx="1027763"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Scaling</a:t>
            </a:r>
          </a:p>
        </p:txBody>
      </p:sp>
      <p:sp>
        <p:nvSpPr>
          <p:cNvPr id="697" name="Shape 697"/>
          <p:cNvSpPr/>
          <p:nvPr/>
        </p:nvSpPr>
        <p:spPr>
          <a:xfrm>
            <a:off x="6439400" y="4570113"/>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Security Patching</a:t>
            </a:r>
          </a:p>
        </p:txBody>
      </p:sp>
      <p:sp>
        <p:nvSpPr>
          <p:cNvPr id="698" name="Shape 698"/>
          <p:cNvSpPr/>
          <p:nvPr/>
        </p:nvSpPr>
        <p:spPr>
          <a:xfrm>
            <a:off x="7655981" y="4570113"/>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Platform</a:t>
            </a:r>
          </a:p>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Upgrades</a:t>
            </a:r>
          </a:p>
        </p:txBody>
      </p:sp>
      <p:sp>
        <p:nvSpPr>
          <p:cNvPr id="40" name="Shape 954"/>
          <p:cNvSpPr txBox="1">
            <a:spLocks noGrp="1"/>
          </p:cNvSpPr>
          <p:nvPr>
            <p:ph type="title"/>
          </p:nvPr>
        </p:nvSpPr>
        <p:spPr>
          <a:xfrm>
            <a:off x="1077910" y="187313"/>
            <a:ext cx="6947616" cy="585514"/>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dirty="0" smtClean="0">
                <a:solidFill>
                  <a:srgbClr val="29756E"/>
                </a:solidFill>
                <a:latin typeface="Helvetica Neue"/>
                <a:ea typeface="Helvetica Neue"/>
                <a:cs typeface="Helvetica Neue"/>
                <a:sym typeface="Helvetica Neue"/>
              </a:rPr>
              <a:t>Pivotal Cloud Foundry Architecture</a:t>
            </a:r>
            <a:endParaRPr lang="en-US" sz="3200" b="0" i="0" u="none" strike="noStrike" cap="none" dirty="0">
              <a:solidFill>
                <a:srgbClr val="29756E"/>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79406163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t>5</a:t>
            </a:fld>
            <a:endParaRPr lang="en-US"/>
          </a:p>
        </p:txBody>
      </p:sp>
      <p:sp>
        <p:nvSpPr>
          <p:cNvPr id="5" name="Rectangle 4"/>
          <p:cNvSpPr/>
          <p:nvPr/>
        </p:nvSpPr>
        <p:spPr>
          <a:xfrm>
            <a:off x="2311180" y="465141"/>
            <a:ext cx="3510446"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017A66"/>
                </a:solidFill>
                <a:latin typeface="Arial"/>
                <a:sym typeface="Arial"/>
                <a:rtl val="0"/>
              </a:rPr>
              <a:t>Pivotal Cloud Foundry</a:t>
            </a:r>
            <a:endParaRPr lang="en-US" sz="2000" b="1" kern="0" dirty="0">
              <a:solidFill>
                <a:srgbClr val="017A66"/>
              </a:solidFill>
              <a:latin typeface="Arial"/>
              <a:sym typeface="Arial"/>
              <a:rtl val="0"/>
            </a:endParaRPr>
          </a:p>
        </p:txBody>
      </p:sp>
      <p:cxnSp>
        <p:nvCxnSpPr>
          <p:cNvPr id="8" name="Straight Arrow Connector 7"/>
          <p:cNvCxnSpPr/>
          <p:nvPr/>
        </p:nvCxnSpPr>
        <p:spPr>
          <a:xfrm>
            <a:off x="3092450" y="2724150"/>
            <a:ext cx="0" cy="278433"/>
          </a:xfrm>
          <a:prstGeom prst="straightConnector1">
            <a:avLst/>
          </a:prstGeom>
          <a:ln>
            <a:solidFill>
              <a:srgbClr val="139789"/>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2799808" y="3683924"/>
            <a:ext cx="0" cy="278433"/>
          </a:xfrm>
          <a:prstGeom prst="straightConnector1">
            <a:avLst/>
          </a:prstGeom>
          <a:ln>
            <a:solidFill>
              <a:srgbClr val="139789"/>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3161941" y="2749710"/>
            <a:ext cx="1631564" cy="246221"/>
          </a:xfrm>
          <a:prstGeom prst="rect">
            <a:avLst/>
          </a:prstGeom>
          <a:noFill/>
        </p:spPr>
        <p:txBody>
          <a:bodyPr wrap="none" rtlCol="0">
            <a:spAutoFit/>
          </a:bodyPr>
          <a:lstStyle/>
          <a:p>
            <a:pPr defTabSz="914400"/>
            <a:r>
              <a:rPr lang="en-US" sz="1000" kern="0" dirty="0" smtClean="0">
                <a:solidFill>
                  <a:srgbClr val="4C4C4C"/>
                </a:solidFill>
                <a:latin typeface="Arial"/>
                <a:ea typeface="Arial"/>
                <a:cs typeface="Arial"/>
                <a:sym typeface="Arial"/>
                <a:rtl val="0"/>
              </a:rPr>
              <a:t>Contract: </a:t>
            </a:r>
            <a:r>
              <a:rPr lang="en-US" sz="1000" b="1" kern="0" dirty="0" smtClean="0">
                <a:solidFill>
                  <a:srgbClr val="4C4C4C"/>
                </a:solidFill>
                <a:latin typeface="Arial"/>
                <a:ea typeface="Arial"/>
                <a:cs typeface="Arial"/>
                <a:sym typeface="Arial"/>
                <a:rtl val="0"/>
              </a:rPr>
              <a:t>BOSH Release</a:t>
            </a:r>
            <a:endParaRPr lang="en-US" sz="1000" b="1" kern="0" dirty="0">
              <a:solidFill>
                <a:srgbClr val="4C4C4C"/>
              </a:solidFill>
              <a:latin typeface="Arial"/>
              <a:ea typeface="Arial"/>
              <a:cs typeface="Arial"/>
              <a:sym typeface="Arial"/>
              <a:rtl val="0"/>
            </a:endParaRPr>
          </a:p>
        </p:txBody>
      </p:sp>
      <p:sp>
        <p:nvSpPr>
          <p:cNvPr id="12" name="TextBox 11"/>
          <p:cNvSpPr txBox="1"/>
          <p:nvPr/>
        </p:nvSpPr>
        <p:spPr>
          <a:xfrm>
            <a:off x="2860316" y="3705456"/>
            <a:ext cx="2229935" cy="246221"/>
          </a:xfrm>
          <a:prstGeom prst="rect">
            <a:avLst/>
          </a:prstGeom>
          <a:noFill/>
        </p:spPr>
        <p:txBody>
          <a:bodyPr wrap="none" rtlCol="0">
            <a:spAutoFit/>
          </a:bodyPr>
          <a:lstStyle/>
          <a:p>
            <a:pPr defTabSz="914400"/>
            <a:r>
              <a:rPr lang="en-US" sz="1000" kern="0" dirty="0" smtClean="0">
                <a:solidFill>
                  <a:srgbClr val="4C4C4C"/>
                </a:solidFill>
                <a:latin typeface="Arial"/>
                <a:ea typeface="Arial"/>
                <a:cs typeface="Arial"/>
                <a:sym typeface="Arial"/>
                <a:rtl val="0"/>
              </a:rPr>
              <a:t>Contract: </a:t>
            </a:r>
            <a:r>
              <a:rPr lang="en-US" sz="1000" b="1" kern="0" dirty="0" smtClean="0">
                <a:solidFill>
                  <a:srgbClr val="4C4C4C"/>
                </a:solidFill>
                <a:latin typeface="Arial"/>
                <a:ea typeface="Arial"/>
                <a:cs typeface="Arial"/>
                <a:sym typeface="Arial"/>
                <a:rtl val="0"/>
              </a:rPr>
              <a:t>Cloud Provider Interface</a:t>
            </a:r>
            <a:endParaRPr lang="en-US" sz="1000" b="1" kern="0" dirty="0">
              <a:solidFill>
                <a:srgbClr val="4C4C4C"/>
              </a:solidFill>
              <a:latin typeface="Arial"/>
              <a:ea typeface="Arial"/>
              <a:cs typeface="Arial"/>
              <a:sym typeface="Arial"/>
              <a:rtl val="0"/>
            </a:endParaRPr>
          </a:p>
        </p:txBody>
      </p:sp>
      <p:grpSp>
        <p:nvGrpSpPr>
          <p:cNvPr id="13" name="Group 12"/>
          <p:cNvGrpSpPr/>
          <p:nvPr/>
        </p:nvGrpSpPr>
        <p:grpSpPr>
          <a:xfrm>
            <a:off x="783488" y="465141"/>
            <a:ext cx="1456398" cy="2383653"/>
            <a:chOff x="783488" y="465141"/>
            <a:chExt cx="1456398" cy="2383653"/>
          </a:xfrm>
        </p:grpSpPr>
        <p:sp>
          <p:nvSpPr>
            <p:cNvPr id="14" name="Rectangle 13"/>
            <p:cNvSpPr/>
            <p:nvPr/>
          </p:nvSpPr>
          <p:spPr>
            <a:xfrm>
              <a:off x="783488" y="465141"/>
              <a:ext cx="1456398"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2D73B9"/>
                  </a:solidFill>
                  <a:latin typeface="Arial"/>
                  <a:sym typeface="Arial"/>
                  <a:rtl val="0"/>
                </a:rPr>
                <a:t>Roles</a:t>
              </a:r>
              <a:endParaRPr lang="en-US" sz="2000" b="1" kern="0" dirty="0">
                <a:solidFill>
                  <a:srgbClr val="2D73B9"/>
                </a:solidFill>
                <a:latin typeface="Arial"/>
                <a:sym typeface="Arial"/>
                <a:rtl val="0"/>
              </a:endParaRPr>
            </a:p>
          </p:txBody>
        </p:sp>
        <p:sp>
          <p:nvSpPr>
            <p:cNvPr id="15" name="TextBox 14"/>
            <p:cNvSpPr txBox="1"/>
            <p:nvPr/>
          </p:nvSpPr>
          <p:spPr>
            <a:xfrm>
              <a:off x="983998" y="1645377"/>
              <a:ext cx="378349"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Dev</a:t>
              </a:r>
              <a:endParaRPr lang="en-US" sz="900" kern="0" dirty="0">
                <a:solidFill>
                  <a:srgbClr val="404040"/>
                </a:solidFill>
                <a:latin typeface="Arial"/>
                <a:ea typeface="Arial"/>
                <a:cs typeface="Arial"/>
                <a:sym typeface="Arial"/>
                <a:rtl val="0"/>
              </a:endParaRPr>
            </a:p>
          </p:txBody>
        </p:sp>
        <p:sp>
          <p:nvSpPr>
            <p:cNvPr id="16" name="TextBox 15"/>
            <p:cNvSpPr txBox="1"/>
            <p:nvPr/>
          </p:nvSpPr>
          <p:spPr>
            <a:xfrm>
              <a:off x="983998" y="2631906"/>
              <a:ext cx="378349"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Dev</a:t>
              </a:r>
              <a:endParaRPr lang="en-US" sz="900" kern="0" dirty="0">
                <a:solidFill>
                  <a:srgbClr val="404040"/>
                </a:solidFill>
                <a:latin typeface="Arial"/>
                <a:ea typeface="Arial"/>
                <a:cs typeface="Arial"/>
                <a:sym typeface="Arial"/>
                <a:rtl val="0"/>
              </a:endParaRPr>
            </a:p>
          </p:txBody>
        </p:sp>
        <p:sp>
          <p:nvSpPr>
            <p:cNvPr id="17" name="TextBox 16"/>
            <p:cNvSpPr txBox="1"/>
            <p:nvPr/>
          </p:nvSpPr>
          <p:spPr>
            <a:xfrm>
              <a:off x="1474823" y="2631906"/>
              <a:ext cx="498896"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IT Ops</a:t>
              </a:r>
              <a:endParaRPr lang="en-US" sz="900" kern="0" dirty="0">
                <a:solidFill>
                  <a:srgbClr val="404040"/>
                </a:solidFill>
                <a:latin typeface="Arial"/>
                <a:ea typeface="Arial"/>
                <a:cs typeface="Arial"/>
                <a:sym typeface="Arial"/>
                <a:rtl val="0"/>
              </a:endParaRPr>
            </a:p>
          </p:txBody>
        </p:sp>
        <p:pic>
          <p:nvPicPr>
            <p:cNvPr id="18" name="Picture 17"/>
            <p:cNvPicPr>
              <a:picLocks noChangeAspect="1"/>
            </p:cNvPicPr>
            <p:nvPr/>
          </p:nvPicPr>
          <p:blipFill>
            <a:blip r:embed="rId3"/>
            <a:stretch>
              <a:fillRect/>
            </a:stretch>
          </p:blipFill>
          <p:spPr>
            <a:xfrm>
              <a:off x="1072238" y="1098024"/>
              <a:ext cx="206707" cy="553442"/>
            </a:xfrm>
            <a:prstGeom prst="rect">
              <a:avLst/>
            </a:prstGeom>
          </p:spPr>
        </p:pic>
        <p:pic>
          <p:nvPicPr>
            <p:cNvPr id="19" name="Picture 18"/>
            <p:cNvPicPr>
              <a:picLocks noChangeAspect="1"/>
            </p:cNvPicPr>
            <p:nvPr/>
          </p:nvPicPr>
          <p:blipFill>
            <a:blip r:embed="rId3"/>
            <a:stretch>
              <a:fillRect/>
            </a:stretch>
          </p:blipFill>
          <p:spPr>
            <a:xfrm>
              <a:off x="1072238" y="2078464"/>
              <a:ext cx="206707" cy="553442"/>
            </a:xfrm>
            <a:prstGeom prst="rect">
              <a:avLst/>
            </a:prstGeom>
          </p:spPr>
        </p:pic>
        <p:pic>
          <p:nvPicPr>
            <p:cNvPr id="20" name="Picture 19"/>
            <p:cNvPicPr>
              <a:picLocks noChangeAspect="1"/>
            </p:cNvPicPr>
            <p:nvPr/>
          </p:nvPicPr>
          <p:blipFill>
            <a:blip r:embed="rId4"/>
            <a:stretch>
              <a:fillRect/>
            </a:stretch>
          </p:blipFill>
          <p:spPr>
            <a:xfrm>
              <a:off x="1615162" y="2081531"/>
              <a:ext cx="203087" cy="543749"/>
            </a:xfrm>
            <a:prstGeom prst="rect">
              <a:avLst/>
            </a:prstGeom>
          </p:spPr>
        </p:pic>
      </p:grpSp>
      <p:sp>
        <p:nvSpPr>
          <p:cNvPr id="25" name="TextBox 24"/>
          <p:cNvSpPr txBox="1"/>
          <p:nvPr/>
        </p:nvSpPr>
        <p:spPr>
          <a:xfrm>
            <a:off x="5814115" y="2542405"/>
            <a:ext cx="896471" cy="216888"/>
          </a:xfrm>
          <a:prstGeom prst="rect">
            <a:avLst/>
          </a:prstGeom>
          <a:noFill/>
        </p:spPr>
        <p:txBody>
          <a:bodyPr wrap="none" rtlCol="0">
            <a:spAutoFit/>
          </a:bodyPr>
          <a:lstStyle/>
          <a:p>
            <a:pPr defTabSz="914400"/>
            <a:r>
              <a:rPr lang="en-US" sz="900" kern="0" dirty="0" smtClean="0">
                <a:solidFill>
                  <a:srgbClr val="404040"/>
                </a:solidFill>
                <a:latin typeface="Arial"/>
                <a:ea typeface="Arial"/>
                <a:cs typeface="Arial"/>
                <a:sym typeface="Arial"/>
                <a:rtl val="0"/>
              </a:rPr>
              <a:t>Cloud Foundry</a:t>
            </a:r>
            <a:endParaRPr lang="en-US" sz="900" kern="0" dirty="0">
              <a:solidFill>
                <a:srgbClr val="404040"/>
              </a:solidFill>
              <a:latin typeface="Arial"/>
              <a:ea typeface="Arial"/>
              <a:cs typeface="Arial"/>
              <a:sym typeface="Arial"/>
              <a:rtl val="0"/>
            </a:endParaRPr>
          </a:p>
        </p:txBody>
      </p:sp>
      <p:sp>
        <p:nvSpPr>
          <p:cNvPr id="26" name="TextBox 25"/>
          <p:cNvSpPr txBox="1"/>
          <p:nvPr/>
        </p:nvSpPr>
        <p:spPr>
          <a:xfrm>
            <a:off x="6011717" y="3494280"/>
            <a:ext cx="480840" cy="216888"/>
          </a:xfrm>
          <a:prstGeom prst="rect">
            <a:avLst/>
          </a:prstGeom>
          <a:noFill/>
        </p:spPr>
        <p:txBody>
          <a:bodyPr wrap="none" rtlCol="0">
            <a:spAutoFit/>
          </a:bodyPr>
          <a:lstStyle/>
          <a:p>
            <a:pPr defTabSz="914400"/>
            <a:r>
              <a:rPr lang="en-US" sz="900" kern="0" dirty="0" smtClean="0">
                <a:solidFill>
                  <a:schemeClr val="tx2">
                    <a:lumMod val="75000"/>
                    <a:lumOff val="25000"/>
                  </a:schemeClr>
                </a:solidFill>
                <a:latin typeface="Arial"/>
                <a:ea typeface="Arial"/>
                <a:cs typeface="Arial"/>
                <a:sym typeface="Arial"/>
                <a:rtl val="0"/>
              </a:rPr>
              <a:t>BOSH</a:t>
            </a:r>
            <a:endParaRPr lang="en-US" sz="900" kern="0" dirty="0">
              <a:solidFill>
                <a:schemeClr val="tx2">
                  <a:lumMod val="75000"/>
                  <a:lumOff val="25000"/>
                </a:schemeClr>
              </a:solidFill>
              <a:latin typeface="Arial"/>
              <a:ea typeface="Arial"/>
              <a:cs typeface="Arial"/>
              <a:sym typeface="Arial"/>
              <a:rtl val="0"/>
            </a:endParaRPr>
          </a:p>
        </p:txBody>
      </p:sp>
      <p:sp>
        <p:nvSpPr>
          <p:cNvPr id="27" name="TextBox 26"/>
          <p:cNvSpPr txBox="1"/>
          <p:nvPr/>
        </p:nvSpPr>
        <p:spPr>
          <a:xfrm>
            <a:off x="6095772" y="4391507"/>
            <a:ext cx="420528" cy="216888"/>
          </a:xfrm>
          <a:prstGeom prst="rect">
            <a:avLst/>
          </a:prstGeom>
          <a:noFill/>
        </p:spPr>
        <p:txBody>
          <a:bodyPr wrap="none" rtlCol="0">
            <a:spAutoFit/>
          </a:bodyPr>
          <a:lstStyle/>
          <a:p>
            <a:pPr defTabSz="914400"/>
            <a:r>
              <a:rPr lang="en-US" sz="900" kern="0" dirty="0" smtClean="0">
                <a:solidFill>
                  <a:schemeClr val="tx2">
                    <a:lumMod val="75000"/>
                    <a:lumOff val="25000"/>
                  </a:schemeClr>
                </a:solidFill>
                <a:latin typeface="Arial"/>
                <a:ea typeface="Arial"/>
                <a:cs typeface="Arial"/>
                <a:sym typeface="Arial"/>
                <a:rtl val="0"/>
              </a:rPr>
              <a:t>AWS</a:t>
            </a:r>
            <a:endParaRPr lang="en-US" sz="900" kern="0" dirty="0">
              <a:solidFill>
                <a:schemeClr val="tx2">
                  <a:lumMod val="75000"/>
                  <a:lumOff val="25000"/>
                </a:schemeClr>
              </a:solidFill>
              <a:latin typeface="Arial"/>
              <a:ea typeface="Arial"/>
              <a:cs typeface="Arial"/>
              <a:sym typeface="Arial"/>
              <a:rtl val="0"/>
            </a:endParaRPr>
          </a:p>
        </p:txBody>
      </p:sp>
      <p:sp>
        <p:nvSpPr>
          <p:cNvPr id="28" name="TextBox 27"/>
          <p:cNvSpPr txBox="1"/>
          <p:nvPr/>
        </p:nvSpPr>
        <p:spPr>
          <a:xfrm>
            <a:off x="6861062" y="4391507"/>
            <a:ext cx="607317" cy="216888"/>
          </a:xfrm>
          <a:prstGeom prst="rect">
            <a:avLst/>
          </a:prstGeom>
          <a:noFill/>
        </p:spPr>
        <p:txBody>
          <a:bodyPr wrap="none" rtlCol="0">
            <a:spAutoFit/>
          </a:bodyPr>
          <a:lstStyle/>
          <a:p>
            <a:pPr defTabSz="914400"/>
            <a:r>
              <a:rPr lang="en-US" sz="900" kern="0" dirty="0" err="1" smtClean="0">
                <a:solidFill>
                  <a:schemeClr val="tx2">
                    <a:lumMod val="75000"/>
                    <a:lumOff val="25000"/>
                  </a:schemeClr>
                </a:solidFill>
                <a:latin typeface="Arial"/>
                <a:ea typeface="Arial"/>
                <a:cs typeface="Arial"/>
                <a:sym typeface="Arial"/>
                <a:rtl val="0"/>
              </a:rPr>
              <a:t>VMWare</a:t>
            </a:r>
            <a:endParaRPr lang="en-US" sz="900" kern="0" dirty="0">
              <a:solidFill>
                <a:schemeClr val="tx2">
                  <a:lumMod val="75000"/>
                  <a:lumOff val="25000"/>
                </a:schemeClr>
              </a:solidFill>
              <a:latin typeface="Arial"/>
              <a:ea typeface="Arial"/>
              <a:cs typeface="Arial"/>
              <a:sym typeface="Arial"/>
              <a:rtl val="0"/>
            </a:endParaRPr>
          </a:p>
        </p:txBody>
      </p:sp>
      <p:sp>
        <p:nvSpPr>
          <p:cNvPr id="29" name="TextBox 28"/>
          <p:cNvSpPr txBox="1"/>
          <p:nvPr/>
        </p:nvSpPr>
        <p:spPr>
          <a:xfrm>
            <a:off x="7685302" y="4391507"/>
            <a:ext cx="710013" cy="216888"/>
          </a:xfrm>
          <a:prstGeom prst="rect">
            <a:avLst/>
          </a:prstGeom>
          <a:noFill/>
        </p:spPr>
        <p:txBody>
          <a:bodyPr wrap="none" rtlCol="0">
            <a:spAutoFit/>
          </a:bodyPr>
          <a:lstStyle/>
          <a:p>
            <a:pPr defTabSz="914400"/>
            <a:r>
              <a:rPr lang="en-US" sz="900" kern="0" dirty="0" err="1" smtClean="0">
                <a:solidFill>
                  <a:schemeClr val="tx2">
                    <a:lumMod val="75000"/>
                    <a:lumOff val="25000"/>
                  </a:schemeClr>
                </a:solidFill>
                <a:latin typeface="Arial"/>
                <a:ea typeface="Arial"/>
                <a:cs typeface="Arial"/>
                <a:sym typeface="Arial"/>
                <a:rtl val="0"/>
              </a:rPr>
              <a:t>OpenStack</a:t>
            </a:r>
            <a:endParaRPr lang="en-US" sz="900" kern="0" dirty="0">
              <a:solidFill>
                <a:schemeClr val="tx2">
                  <a:lumMod val="75000"/>
                  <a:lumOff val="25000"/>
                </a:schemeClr>
              </a:solidFill>
              <a:latin typeface="Arial"/>
              <a:ea typeface="Arial"/>
              <a:cs typeface="Arial"/>
              <a:sym typeface="Arial"/>
              <a:rtl val="0"/>
            </a:endParaRPr>
          </a:p>
        </p:txBody>
      </p:sp>
      <p:pic>
        <p:nvPicPr>
          <p:cNvPr id="31" name="Picture 30"/>
          <p:cNvPicPr>
            <a:picLocks noChangeAspect="1"/>
          </p:cNvPicPr>
          <p:nvPr/>
        </p:nvPicPr>
        <p:blipFill>
          <a:blip r:embed="rId5"/>
          <a:stretch>
            <a:fillRect/>
          </a:stretch>
        </p:blipFill>
        <p:spPr>
          <a:xfrm>
            <a:off x="5927953" y="2031815"/>
            <a:ext cx="584509" cy="584509"/>
          </a:xfrm>
          <a:prstGeom prst="rect">
            <a:avLst/>
          </a:prstGeom>
        </p:spPr>
      </p:pic>
      <p:pic>
        <p:nvPicPr>
          <p:cNvPr id="32" name="Picture 31"/>
          <p:cNvPicPr>
            <a:picLocks noChangeAspect="1"/>
          </p:cNvPicPr>
          <p:nvPr/>
        </p:nvPicPr>
        <p:blipFill rotWithShape="1">
          <a:blip r:embed="rId6"/>
          <a:srcRect l="47903" r="18554" b="23845"/>
          <a:stretch/>
        </p:blipFill>
        <p:spPr>
          <a:xfrm>
            <a:off x="5853838" y="3073887"/>
            <a:ext cx="711194" cy="458491"/>
          </a:xfrm>
          <a:prstGeom prst="rect">
            <a:avLst/>
          </a:prstGeom>
        </p:spPr>
      </p:pic>
      <p:pic>
        <p:nvPicPr>
          <p:cNvPr id="33" name="Picture 32"/>
          <p:cNvPicPr>
            <a:picLocks noChangeAspect="1"/>
          </p:cNvPicPr>
          <p:nvPr/>
        </p:nvPicPr>
        <p:blipFill>
          <a:blip r:embed="rId7"/>
          <a:stretch>
            <a:fillRect/>
          </a:stretch>
        </p:blipFill>
        <p:spPr>
          <a:xfrm>
            <a:off x="5927953" y="4024366"/>
            <a:ext cx="747060" cy="298824"/>
          </a:xfrm>
          <a:prstGeom prst="rect">
            <a:avLst/>
          </a:prstGeom>
        </p:spPr>
      </p:pic>
      <p:pic>
        <p:nvPicPr>
          <p:cNvPr id="34" name="Picture 33"/>
          <p:cNvPicPr>
            <a:picLocks noChangeAspect="1"/>
          </p:cNvPicPr>
          <p:nvPr/>
        </p:nvPicPr>
        <p:blipFill>
          <a:blip r:embed="rId8"/>
          <a:stretch>
            <a:fillRect/>
          </a:stretch>
        </p:blipFill>
        <p:spPr>
          <a:xfrm>
            <a:off x="6832536" y="3947070"/>
            <a:ext cx="682592" cy="451902"/>
          </a:xfrm>
          <a:prstGeom prst="rect">
            <a:avLst/>
          </a:prstGeom>
        </p:spPr>
      </p:pic>
      <p:pic>
        <p:nvPicPr>
          <p:cNvPr id="35" name="Picture 34"/>
          <p:cNvPicPr>
            <a:picLocks noChangeAspect="1"/>
          </p:cNvPicPr>
          <p:nvPr/>
        </p:nvPicPr>
        <p:blipFill>
          <a:blip r:embed="rId9"/>
          <a:stretch>
            <a:fillRect/>
          </a:stretch>
        </p:blipFill>
        <p:spPr>
          <a:xfrm>
            <a:off x="7808925" y="3931008"/>
            <a:ext cx="494032" cy="494030"/>
          </a:xfrm>
          <a:prstGeom prst="rect">
            <a:avLst/>
          </a:prstGeom>
        </p:spPr>
      </p:pic>
      <p:cxnSp>
        <p:nvCxnSpPr>
          <p:cNvPr id="38" name="Straight Connector 37"/>
          <p:cNvCxnSpPr/>
          <p:nvPr/>
        </p:nvCxnSpPr>
        <p:spPr>
          <a:xfrm>
            <a:off x="2311179" y="600987"/>
            <a:ext cx="0" cy="4128965"/>
          </a:xfrm>
          <a:prstGeom prst="line">
            <a:avLst/>
          </a:prstGeom>
          <a:ln w="12700" cmpd="sng">
            <a:solidFill>
              <a:schemeClr val="tx2"/>
            </a:solidFill>
            <a:prstDash val="dot"/>
            <a:bevel/>
          </a:ln>
          <a:effectLst/>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2549212" y="2069005"/>
            <a:ext cx="1594164" cy="652327"/>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Runtime Platform</a:t>
            </a:r>
            <a:endParaRPr lang="en-US" sz="1400" kern="0" dirty="0">
              <a:solidFill>
                <a:srgbClr val="FFFFFF"/>
              </a:solidFill>
              <a:latin typeface="Arial"/>
              <a:sym typeface="Arial"/>
              <a:rtl val="0"/>
            </a:endParaRPr>
          </a:p>
        </p:txBody>
      </p:sp>
      <p:sp>
        <p:nvSpPr>
          <p:cNvPr id="41" name="Rectangle 40"/>
          <p:cNvSpPr/>
          <p:nvPr/>
        </p:nvSpPr>
        <p:spPr>
          <a:xfrm>
            <a:off x="2549211" y="3007719"/>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Operations</a:t>
            </a:r>
          </a:p>
          <a:p>
            <a:pPr algn="ctr" defTabSz="914400"/>
            <a:r>
              <a:rPr lang="en-US" sz="1400" kern="0" dirty="0" smtClean="0">
                <a:solidFill>
                  <a:srgbClr val="FFFFFF"/>
                </a:solidFill>
                <a:latin typeface="Arial"/>
                <a:sym typeface="Arial"/>
                <a:rtl val="0"/>
              </a:rPr>
              <a:t>(Infrastructure Automation)</a:t>
            </a:r>
            <a:endParaRPr lang="en-US" sz="1400" kern="0" dirty="0">
              <a:solidFill>
                <a:srgbClr val="FFFFFF"/>
              </a:solidFill>
              <a:latin typeface="Arial"/>
              <a:sym typeface="Arial"/>
              <a:rtl val="0"/>
            </a:endParaRPr>
          </a:p>
        </p:txBody>
      </p:sp>
      <p:sp>
        <p:nvSpPr>
          <p:cNvPr id="47" name="TextBox 46"/>
          <p:cNvSpPr txBox="1"/>
          <p:nvPr/>
        </p:nvSpPr>
        <p:spPr>
          <a:xfrm>
            <a:off x="1186428" y="4497848"/>
            <a:ext cx="498896"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IT Ops</a:t>
            </a:r>
            <a:endParaRPr lang="en-US" sz="900" kern="0" dirty="0">
              <a:solidFill>
                <a:srgbClr val="404040"/>
              </a:solidFill>
              <a:latin typeface="Arial"/>
              <a:ea typeface="Arial"/>
              <a:cs typeface="Arial"/>
              <a:sym typeface="Arial"/>
              <a:rtl val="0"/>
            </a:endParaRPr>
          </a:p>
        </p:txBody>
      </p:sp>
      <p:pic>
        <p:nvPicPr>
          <p:cNvPr id="48" name="Picture 47"/>
          <p:cNvPicPr>
            <a:picLocks noChangeAspect="1"/>
          </p:cNvPicPr>
          <p:nvPr/>
        </p:nvPicPr>
        <p:blipFill>
          <a:blip r:embed="rId4"/>
          <a:stretch>
            <a:fillRect/>
          </a:stretch>
        </p:blipFill>
        <p:spPr>
          <a:xfrm>
            <a:off x="1337256" y="3972673"/>
            <a:ext cx="203087" cy="543749"/>
          </a:xfrm>
          <a:prstGeom prst="rect">
            <a:avLst/>
          </a:prstGeom>
        </p:spPr>
      </p:pic>
      <p:sp>
        <p:nvSpPr>
          <p:cNvPr id="49" name="TextBox 48"/>
          <p:cNvSpPr txBox="1"/>
          <p:nvPr/>
        </p:nvSpPr>
        <p:spPr>
          <a:xfrm>
            <a:off x="1186428" y="3583694"/>
            <a:ext cx="498896"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IT Ops</a:t>
            </a:r>
            <a:endParaRPr lang="en-US" sz="900" kern="0" dirty="0">
              <a:solidFill>
                <a:srgbClr val="404040"/>
              </a:solidFill>
              <a:latin typeface="Arial"/>
              <a:ea typeface="Arial"/>
              <a:cs typeface="Arial"/>
              <a:sym typeface="Arial"/>
              <a:rtl val="0"/>
            </a:endParaRPr>
          </a:p>
        </p:txBody>
      </p:sp>
      <p:pic>
        <p:nvPicPr>
          <p:cNvPr id="50" name="Picture 49"/>
          <p:cNvPicPr>
            <a:picLocks noChangeAspect="1"/>
          </p:cNvPicPr>
          <p:nvPr/>
        </p:nvPicPr>
        <p:blipFill>
          <a:blip r:embed="rId4"/>
          <a:stretch>
            <a:fillRect/>
          </a:stretch>
        </p:blipFill>
        <p:spPr>
          <a:xfrm>
            <a:off x="1337256" y="3058519"/>
            <a:ext cx="203087" cy="543749"/>
          </a:xfrm>
          <a:prstGeom prst="rect">
            <a:avLst/>
          </a:prstGeom>
        </p:spPr>
      </p:pic>
      <p:sp>
        <p:nvSpPr>
          <p:cNvPr id="45" name="Rectangle 44"/>
          <p:cNvSpPr/>
          <p:nvPr/>
        </p:nvSpPr>
        <p:spPr>
          <a:xfrm>
            <a:off x="4227462" y="2066183"/>
            <a:ext cx="1352686" cy="652327"/>
          </a:xfrm>
          <a:prstGeom prst="rect">
            <a:avLst/>
          </a:prstGeom>
          <a:solidFill>
            <a:srgbClr val="45A3E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Services</a:t>
            </a:r>
            <a:endParaRPr lang="en-US" sz="1400" kern="0" dirty="0">
              <a:solidFill>
                <a:srgbClr val="FFFFFF"/>
              </a:solidFill>
              <a:latin typeface="Arial"/>
              <a:sym typeface="Arial"/>
              <a:rtl val="0"/>
            </a:endParaRPr>
          </a:p>
        </p:txBody>
      </p:sp>
      <p:pic>
        <p:nvPicPr>
          <p:cNvPr id="3" name="Picture 2" descr="Screen Shot 2016-01-18 at 5.03.35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96258" y="2032000"/>
            <a:ext cx="872950" cy="370705"/>
          </a:xfrm>
          <a:prstGeom prst="rect">
            <a:avLst/>
          </a:prstGeom>
        </p:spPr>
      </p:pic>
      <p:pic>
        <p:nvPicPr>
          <p:cNvPr id="4" name="Picture 3" descr="Screen Shot 2016-01-18 at 5.03.47 P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19937" y="2356560"/>
            <a:ext cx="700221" cy="332605"/>
          </a:xfrm>
          <a:prstGeom prst="rect">
            <a:avLst/>
          </a:prstGeom>
        </p:spPr>
      </p:pic>
      <p:pic>
        <p:nvPicPr>
          <p:cNvPr id="43" name="Picture 42" descr="Screen Shot 2016-01-18 at 5.04.37 PM.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61312" y="2402705"/>
            <a:ext cx="994475" cy="279400"/>
          </a:xfrm>
          <a:prstGeom prst="rect">
            <a:avLst/>
          </a:prstGeom>
        </p:spPr>
      </p:pic>
      <p:pic>
        <p:nvPicPr>
          <p:cNvPr id="44" name="Picture 43" descr="Screen Shot 2016-01-18 at 5.05.57 PM.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85222" y="2031815"/>
            <a:ext cx="1199058" cy="324745"/>
          </a:xfrm>
          <a:prstGeom prst="rect">
            <a:avLst/>
          </a:prstGeom>
        </p:spPr>
      </p:pic>
      <p:cxnSp>
        <p:nvCxnSpPr>
          <p:cNvPr id="56" name="Straight Arrow Connector 55"/>
          <p:cNvCxnSpPr/>
          <p:nvPr/>
        </p:nvCxnSpPr>
        <p:spPr>
          <a:xfrm>
            <a:off x="4887912" y="2709577"/>
            <a:ext cx="0" cy="278433"/>
          </a:xfrm>
          <a:prstGeom prst="straightConnector1">
            <a:avLst/>
          </a:prstGeom>
          <a:ln>
            <a:solidFill>
              <a:srgbClr val="139789"/>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57" name="Rectangle 56"/>
          <p:cNvSpPr/>
          <p:nvPr/>
        </p:nvSpPr>
        <p:spPr>
          <a:xfrm>
            <a:off x="2572374" y="1209938"/>
            <a:ext cx="3007773"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Applications</a:t>
            </a:r>
            <a:endParaRPr lang="en-US" sz="1400" kern="0" dirty="0">
              <a:solidFill>
                <a:srgbClr val="FFFFFF"/>
              </a:solidFill>
              <a:latin typeface="Arial"/>
              <a:sym typeface="Arial"/>
              <a:rtl val="0"/>
            </a:endParaRPr>
          </a:p>
        </p:txBody>
      </p:sp>
      <p:cxnSp>
        <p:nvCxnSpPr>
          <p:cNvPr id="58" name="Straight Arrow Connector 57"/>
          <p:cNvCxnSpPr/>
          <p:nvPr/>
        </p:nvCxnSpPr>
        <p:spPr>
          <a:xfrm>
            <a:off x="3308946" y="1813011"/>
            <a:ext cx="0" cy="278433"/>
          </a:xfrm>
          <a:prstGeom prst="straightConnector1">
            <a:avLst/>
          </a:prstGeom>
          <a:ln>
            <a:solidFill>
              <a:srgbClr val="139789"/>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3369457" y="1826126"/>
            <a:ext cx="1595684" cy="246221"/>
          </a:xfrm>
          <a:prstGeom prst="rect">
            <a:avLst/>
          </a:prstGeom>
          <a:noFill/>
        </p:spPr>
        <p:txBody>
          <a:bodyPr wrap="none" rtlCol="0">
            <a:spAutoFit/>
          </a:bodyPr>
          <a:lstStyle/>
          <a:p>
            <a:pPr defTabSz="914400"/>
            <a:r>
              <a:rPr lang="en-US" sz="1000" kern="0" dirty="0" smtClean="0">
                <a:solidFill>
                  <a:srgbClr val="4C4C4C"/>
                </a:solidFill>
                <a:latin typeface="Arial"/>
                <a:ea typeface="Arial"/>
                <a:cs typeface="Arial"/>
                <a:sym typeface="Arial"/>
                <a:rtl val="0"/>
              </a:rPr>
              <a:t>Contract: </a:t>
            </a:r>
            <a:r>
              <a:rPr lang="en-US" sz="1000" b="1" kern="0" dirty="0" smtClean="0">
                <a:solidFill>
                  <a:srgbClr val="4C4C4C"/>
                </a:solidFill>
                <a:latin typeface="Arial"/>
                <a:ea typeface="Arial"/>
                <a:cs typeface="Arial"/>
                <a:sym typeface="Arial"/>
                <a:rtl val="0"/>
              </a:rPr>
              <a:t>12 Factor App</a:t>
            </a:r>
            <a:endParaRPr lang="en-US" sz="1000" b="1" kern="0" dirty="0">
              <a:solidFill>
                <a:srgbClr val="4C4C4C"/>
              </a:solidFill>
              <a:latin typeface="Arial"/>
              <a:ea typeface="Arial"/>
              <a:cs typeface="Arial"/>
              <a:sym typeface="Arial"/>
              <a:rtl val="0"/>
            </a:endParaRPr>
          </a:p>
        </p:txBody>
      </p:sp>
      <p:pic>
        <p:nvPicPr>
          <p:cNvPr id="60" name="Shape 291"/>
          <p:cNvPicPr preferRelativeResize="0"/>
          <p:nvPr/>
        </p:nvPicPr>
        <p:blipFill rotWithShape="1">
          <a:blip r:embed="rId14">
            <a:alphaModFix/>
          </a:blip>
          <a:srcRect l="17937" t="8359" r="24902" b="5608"/>
          <a:stretch/>
        </p:blipFill>
        <p:spPr>
          <a:xfrm>
            <a:off x="6885222" y="1105375"/>
            <a:ext cx="293634" cy="347959"/>
          </a:xfrm>
          <a:prstGeom prst="rect">
            <a:avLst/>
          </a:prstGeom>
          <a:noFill/>
          <a:ln>
            <a:noFill/>
          </a:ln>
        </p:spPr>
      </p:pic>
      <p:pic>
        <p:nvPicPr>
          <p:cNvPr id="61" name="Shape 292"/>
          <p:cNvPicPr preferRelativeResize="0"/>
          <p:nvPr/>
        </p:nvPicPr>
        <p:blipFill rotWithShape="1">
          <a:blip r:embed="rId15">
            <a:alphaModFix/>
          </a:blip>
          <a:srcRect/>
          <a:stretch/>
        </p:blipFill>
        <p:spPr>
          <a:xfrm>
            <a:off x="5927953" y="1209937"/>
            <a:ext cx="782027" cy="198571"/>
          </a:xfrm>
          <a:prstGeom prst="rect">
            <a:avLst/>
          </a:prstGeom>
          <a:noFill/>
          <a:ln>
            <a:noFill/>
          </a:ln>
        </p:spPr>
      </p:pic>
      <p:pic>
        <p:nvPicPr>
          <p:cNvPr id="62" name="Shape 293"/>
          <p:cNvPicPr preferRelativeResize="0"/>
          <p:nvPr/>
        </p:nvPicPr>
        <p:blipFill rotWithShape="1">
          <a:blip r:embed="rId16">
            <a:alphaModFix/>
          </a:blip>
          <a:srcRect/>
          <a:stretch/>
        </p:blipFill>
        <p:spPr>
          <a:xfrm>
            <a:off x="6074299" y="1456424"/>
            <a:ext cx="267277" cy="288188"/>
          </a:xfrm>
          <a:prstGeom prst="rect">
            <a:avLst/>
          </a:prstGeom>
          <a:noFill/>
          <a:ln>
            <a:noFill/>
          </a:ln>
        </p:spPr>
      </p:pic>
      <p:pic>
        <p:nvPicPr>
          <p:cNvPr id="63" name="Shape 295"/>
          <p:cNvPicPr preferRelativeResize="0"/>
          <p:nvPr/>
        </p:nvPicPr>
        <p:blipFill rotWithShape="1">
          <a:blip r:embed="rId17">
            <a:alphaModFix/>
          </a:blip>
          <a:srcRect/>
          <a:stretch/>
        </p:blipFill>
        <p:spPr>
          <a:xfrm>
            <a:off x="6512462" y="1456424"/>
            <a:ext cx="512582" cy="219511"/>
          </a:xfrm>
          <a:prstGeom prst="rect">
            <a:avLst/>
          </a:prstGeom>
          <a:noFill/>
          <a:ln>
            <a:noFill/>
          </a:ln>
        </p:spPr>
      </p:pic>
      <p:pic>
        <p:nvPicPr>
          <p:cNvPr id="64" name="Shape 296"/>
          <p:cNvPicPr preferRelativeResize="0"/>
          <p:nvPr/>
        </p:nvPicPr>
        <p:blipFill rotWithShape="1">
          <a:blip r:embed="rId18">
            <a:alphaModFix/>
          </a:blip>
          <a:srcRect/>
          <a:stretch/>
        </p:blipFill>
        <p:spPr>
          <a:xfrm>
            <a:off x="7961312" y="1206273"/>
            <a:ext cx="322054" cy="188386"/>
          </a:xfrm>
          <a:prstGeom prst="rect">
            <a:avLst/>
          </a:prstGeom>
          <a:noFill/>
          <a:ln>
            <a:noFill/>
          </a:ln>
        </p:spPr>
      </p:pic>
      <p:sp>
        <p:nvSpPr>
          <p:cNvPr id="65" name="Shape 297"/>
          <p:cNvSpPr txBox="1"/>
          <p:nvPr/>
        </p:nvSpPr>
        <p:spPr>
          <a:xfrm>
            <a:off x="7961312" y="1448991"/>
            <a:ext cx="936601" cy="25548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0" i="0" u="none" strike="noStrike" cap="none" baseline="0" dirty="0">
                <a:solidFill>
                  <a:srgbClr val="949494"/>
                </a:solidFill>
                <a:latin typeface="Arial"/>
                <a:ea typeface="Arial"/>
                <a:cs typeface="Arial"/>
                <a:sym typeface="Arial"/>
              </a:rPr>
              <a:t>more…</a:t>
            </a:r>
          </a:p>
        </p:txBody>
      </p:sp>
      <p:pic>
        <p:nvPicPr>
          <p:cNvPr id="66" name="Shape 301"/>
          <p:cNvPicPr preferRelativeResize="0"/>
          <p:nvPr/>
        </p:nvPicPr>
        <p:blipFill rotWithShape="1">
          <a:blip r:embed="rId19">
            <a:alphaModFix/>
          </a:blip>
          <a:srcRect/>
          <a:stretch/>
        </p:blipFill>
        <p:spPr>
          <a:xfrm>
            <a:off x="7318751" y="1206273"/>
            <a:ext cx="501407" cy="397097"/>
          </a:xfrm>
          <a:prstGeom prst="rect">
            <a:avLst/>
          </a:prstGeom>
          <a:noFill/>
          <a:ln>
            <a:noFill/>
          </a:ln>
        </p:spPr>
      </p:pic>
      <p:cxnSp>
        <p:nvCxnSpPr>
          <p:cNvPr id="67" name="Straight Connector 66"/>
          <p:cNvCxnSpPr/>
          <p:nvPr/>
        </p:nvCxnSpPr>
        <p:spPr>
          <a:xfrm>
            <a:off x="5821626" y="600987"/>
            <a:ext cx="0" cy="4128965"/>
          </a:xfrm>
          <a:prstGeom prst="line">
            <a:avLst/>
          </a:prstGeom>
          <a:ln w="12700" cmpd="sng">
            <a:solidFill>
              <a:schemeClr val="tx2"/>
            </a:solidFill>
            <a:prstDash val="dot"/>
            <a:bevel/>
          </a:ln>
          <a:effectLst/>
        </p:spPr>
        <p:style>
          <a:lnRef idx="2">
            <a:schemeClr val="accent1"/>
          </a:lnRef>
          <a:fillRef idx="0">
            <a:schemeClr val="accent1"/>
          </a:fillRef>
          <a:effectRef idx="1">
            <a:schemeClr val="accent1"/>
          </a:effectRef>
          <a:fontRef idx="minor">
            <a:schemeClr val="tx1"/>
          </a:fontRef>
        </p:style>
      </p:cxnSp>
      <p:sp>
        <p:nvSpPr>
          <p:cNvPr id="73" name="Rectangle 72"/>
          <p:cNvSpPr/>
          <p:nvPr/>
        </p:nvSpPr>
        <p:spPr>
          <a:xfrm>
            <a:off x="2549211" y="3986209"/>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Infrastructure</a:t>
            </a:r>
            <a:endParaRPr lang="en-US" sz="1400" kern="0" dirty="0">
              <a:solidFill>
                <a:srgbClr val="FFFFFF"/>
              </a:solidFill>
              <a:latin typeface="Arial"/>
              <a:sym typeface="Arial"/>
              <a:rtl val="0"/>
            </a:endParaRPr>
          </a:p>
        </p:txBody>
      </p:sp>
      <p:sp>
        <p:nvSpPr>
          <p:cNvPr id="74" name="Rectangle 73"/>
          <p:cNvSpPr/>
          <p:nvPr/>
        </p:nvSpPr>
        <p:spPr>
          <a:xfrm>
            <a:off x="5853838" y="462876"/>
            <a:ext cx="3179037"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chemeClr val="tx1">
                    <a:lumMod val="50000"/>
                    <a:lumOff val="50000"/>
                  </a:schemeClr>
                </a:solidFill>
                <a:latin typeface="Arial"/>
                <a:sym typeface="Arial"/>
                <a:rtl val="0"/>
              </a:rPr>
              <a:t>Tools</a:t>
            </a:r>
            <a:endParaRPr lang="en-US" sz="2000" b="1" kern="0" dirty="0">
              <a:solidFill>
                <a:schemeClr val="tx1">
                  <a:lumMod val="50000"/>
                  <a:lumOff val="50000"/>
                </a:schemeClr>
              </a:solidFill>
              <a:latin typeface="Arial"/>
              <a:sym typeface="Arial"/>
              <a:rtl val="0"/>
            </a:endParaRPr>
          </a:p>
        </p:txBody>
      </p:sp>
      <p:sp>
        <p:nvSpPr>
          <p:cNvPr id="46" name="Rectangle 45"/>
          <p:cNvSpPr/>
          <p:nvPr/>
        </p:nvSpPr>
        <p:spPr>
          <a:xfrm>
            <a:off x="2471496" y="2025324"/>
            <a:ext cx="3190875" cy="1673641"/>
          </a:xfrm>
          <a:prstGeom prst="rect">
            <a:avLst/>
          </a:prstGeom>
          <a:solidFill>
            <a:srgbClr val="008881">
              <a:alpha val="21000"/>
            </a:srgb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1655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BOSH Basics and architecture</a:t>
            </a:r>
            <a:endParaRPr lang="en" sz="2100" b="1" cap="all" dirty="0">
              <a:solidFill>
                <a:srgbClr val="138A7E"/>
              </a:solidFill>
            </a:endParaRPr>
          </a:p>
        </p:txBody>
      </p:sp>
    </p:spTree>
    <p:extLst>
      <p:ext uri="{BB962C8B-B14F-4D97-AF65-F5344CB8AC3E}">
        <p14:creationId xmlns:p14="http://schemas.microsoft.com/office/powerpoint/2010/main" val="375404199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lstStyle/>
          <a:p>
            <a:pPr defTabSz="514328">
              <a:defRPr/>
            </a:pPr>
            <a:r>
              <a:rPr lang="en-US" sz="2500" dirty="0" smtClean="0">
                <a:solidFill>
                  <a:srgbClr val="008881"/>
                </a:solidFill>
                <a:ea typeface="+mj-ea"/>
                <a:cs typeface="+mj-cs"/>
              </a:rPr>
              <a:t>BOSH</a:t>
            </a:r>
            <a:endParaRPr lang="en-US" sz="2500" dirty="0">
              <a:solidFill>
                <a:srgbClr val="008881"/>
              </a:solidFill>
              <a:ea typeface="+mj-ea"/>
              <a:cs typeface="+mj-cs"/>
            </a:endParaRPr>
          </a:p>
        </p:txBody>
      </p:sp>
      <p:sp>
        <p:nvSpPr>
          <p:cNvPr id="6" name="Rectangle 9"/>
          <p:cNvSpPr>
            <a:spLocks noGrp="1" noChangeArrowheads="1"/>
          </p:cNvSpPr>
          <p:nvPr>
            <p:ph type="body"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normAutofit/>
          </a:bodyPr>
          <a:lstStyle/>
          <a:p>
            <a:r>
              <a:rPr lang="en-US" sz="2300" dirty="0">
                <a:solidFill>
                  <a:srgbClr val="FFFFFF"/>
                </a:solidFill>
                <a:latin typeface="Arial" charset="0"/>
                <a:cs typeface="Arial" charset="0"/>
              </a:rPr>
              <a:t>“BOSH is an open-source tool chain for release engineering, deployment and lifecycle management of large-scale distributed services”</a:t>
            </a:r>
          </a:p>
        </p:txBody>
      </p:sp>
      <p:sp>
        <p:nvSpPr>
          <p:cNvPr id="2049" name="Slide Number Placeholder 3"/>
          <p:cNvSpPr>
            <a:spLocks noGrp="1"/>
          </p:cNvSpPr>
          <p:nvPr>
            <p:ph type="sldNum" sz="quarter" idx="4294967295"/>
          </p:nvPr>
        </p:nvSpPr>
        <p:spPr bwMode="auto">
          <a:xfrm>
            <a:off x="0" y="4933950"/>
            <a:ext cx="207963" cy="2000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35" tIns="25718" rIns="51435" bIns="25718" numCol="1" anchor="t" anchorCtr="0" compatLnSpc="1">
            <a:prstTxWarp prst="textNoShape">
              <a:avLst/>
            </a:prstTxWarp>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417909" indent="-160734" eaLnBrk="0" hangingPunct="0">
              <a:defRPr sz="4200">
                <a:solidFill>
                  <a:srgbClr val="000000"/>
                </a:solidFill>
                <a:latin typeface="Gill Sans" charset="0"/>
                <a:ea typeface="ヒラギノ角ゴ ProN W3" charset="0"/>
                <a:cs typeface="ヒラギノ角ゴ ProN W3" charset="0"/>
                <a:sym typeface="Gill Sans" charset="0"/>
              </a:defRPr>
            </a:lvl2pPr>
            <a:lvl3pPr marL="642938" indent="-128588" eaLnBrk="0" hangingPunct="0">
              <a:defRPr sz="4200">
                <a:solidFill>
                  <a:srgbClr val="000000"/>
                </a:solidFill>
                <a:latin typeface="Gill Sans" charset="0"/>
                <a:ea typeface="ヒラギノ角ゴ ProN W3" charset="0"/>
                <a:cs typeface="ヒラギノ角ゴ ProN W3" charset="0"/>
                <a:sym typeface="Gill Sans" charset="0"/>
              </a:defRPr>
            </a:lvl3pPr>
            <a:lvl4pPr marL="900113" indent="-128588" eaLnBrk="0" hangingPunct="0">
              <a:defRPr sz="4200">
                <a:solidFill>
                  <a:srgbClr val="000000"/>
                </a:solidFill>
                <a:latin typeface="Gill Sans" charset="0"/>
                <a:ea typeface="ヒラギノ角ゴ ProN W3" charset="0"/>
                <a:cs typeface="ヒラギノ角ゴ ProN W3" charset="0"/>
                <a:sym typeface="Gill Sans" charset="0"/>
              </a:defRPr>
            </a:lvl4pPr>
            <a:lvl5pPr marL="1157288" indent="-128588" eaLnBrk="0" hangingPunct="0">
              <a:defRPr sz="4200">
                <a:solidFill>
                  <a:srgbClr val="000000"/>
                </a:solidFill>
                <a:latin typeface="Gill Sans" charset="0"/>
                <a:ea typeface="ヒラギノ角ゴ ProN W3" charset="0"/>
                <a:cs typeface="ヒラギノ角ゴ ProN W3" charset="0"/>
                <a:sym typeface="Gill Sans" charset="0"/>
              </a:defRPr>
            </a:lvl5pPr>
            <a:lvl6pPr marL="1414463" indent="-128588"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1671638" indent="-128588"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1928813" indent="-128588"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2185988" indent="-128588"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fld id="{1D5ADB3A-C6F2-6F40-84FB-AB743D47D13E}" type="slidenum">
              <a:rPr lang="en-US"/>
              <a:pPr eaLnBrk="1" hangingPunct="1"/>
              <a:t>7</a:t>
            </a:fld>
            <a:endParaRPr lang="en-US"/>
          </a:p>
        </p:txBody>
      </p:sp>
      <p:sp>
        <p:nvSpPr>
          <p:cNvPr id="2051" name="Text Box 6"/>
          <p:cNvSpPr txBox="1">
            <a:spLocks noChangeArrowheads="1"/>
          </p:cNvSpPr>
          <p:nvPr/>
        </p:nvSpPr>
        <p:spPr bwMode="auto">
          <a:xfrm>
            <a:off x="307181" y="4934545"/>
            <a:ext cx="20806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51431" tIns="25716" rIns="51431" bIns="25716" anchor="ctr"/>
          <a:lstStyle>
            <a:lvl1pPr eaLnBrk="0" hangingPunct="0">
              <a:defRPr sz="75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75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75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75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75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75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75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75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7500">
                <a:solidFill>
                  <a:srgbClr val="000000"/>
                </a:solidFill>
                <a:latin typeface="Gill Sans" charset="0"/>
                <a:ea typeface="ヒラギノ角ゴ ProN W3" charset="0"/>
                <a:cs typeface="ヒラギノ角ゴ ProN W3" charset="0"/>
                <a:sym typeface="Gill Sans" charset="0"/>
              </a:defRPr>
            </a:lvl9pPr>
          </a:lstStyle>
          <a:p>
            <a:pPr algn="l" eaLnBrk="1" hangingPunct="1"/>
            <a:fld id="{8CDC093B-3E83-B846-AC37-4C52E7109BA1}" type="slidenum">
              <a:rPr lang="en-US" sz="1100">
                <a:solidFill>
                  <a:srgbClr val="595959"/>
                </a:solidFill>
                <a:latin typeface="Arial" charset="0"/>
                <a:ea typeface="ＭＳ Ｐゴシック" charset="0"/>
                <a:sym typeface="Arial" charset="0"/>
              </a:rPr>
              <a:pPr algn="l" eaLnBrk="1" hangingPunct="1"/>
              <a:t>7</a:t>
            </a:fld>
            <a:endParaRPr lang="en-US" sz="1100">
              <a:solidFill>
                <a:srgbClr val="595959"/>
              </a:solidFill>
              <a:latin typeface="Arial" charset="0"/>
              <a:ea typeface="ＭＳ Ｐゴシック" charset="0"/>
              <a:sym typeface="Arial" charset="0"/>
            </a:endParaRPr>
          </a:p>
        </p:txBody>
      </p:sp>
    </p:spTree>
    <p:extLst>
      <p:ext uri="{BB962C8B-B14F-4D97-AF65-F5344CB8AC3E}">
        <p14:creationId xmlns:p14="http://schemas.microsoft.com/office/powerpoint/2010/main" val="19875992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121849" y="971550"/>
            <a:ext cx="3478601" cy="3581373"/>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sz="1400" dirty="0">
                <a:solidFill>
                  <a:schemeClr val="bg1"/>
                </a:solidFill>
                <a:latin typeface="Open Sans"/>
                <a:ea typeface="Open Sans"/>
                <a:cs typeface="Open Sans"/>
                <a:sym typeface="Open Sans"/>
              </a:rPr>
              <a:t>Unifies release engineering, deployment, and lifecycle management large-scale cloud software. </a:t>
            </a:r>
          </a:p>
          <a:p>
            <a:pPr marL="285750" marR="0" lvl="0" indent="-285750" algn="l" rtl="0">
              <a:lnSpc>
                <a:spcPct val="100000"/>
              </a:lnSpc>
              <a:spcBef>
                <a:spcPts val="1200"/>
              </a:spcBef>
              <a:spcAft>
                <a:spcPts val="0"/>
              </a:spcAft>
              <a:buFont typeface="Arial"/>
              <a:buChar char="•"/>
            </a:pPr>
            <a:r>
              <a:rPr lang="en-US" sz="1400" dirty="0">
                <a:solidFill>
                  <a:schemeClr val="bg1"/>
                </a:solidFill>
                <a:latin typeface="Open Sans"/>
                <a:ea typeface="Open Sans"/>
                <a:cs typeface="Open Sans"/>
                <a:sym typeface="Open Sans"/>
              </a:rPr>
              <a:t>BOSH can provision and deploy software over hundreds of VMs.</a:t>
            </a:r>
          </a:p>
          <a:p>
            <a:pPr marL="285750" marR="0" lvl="0" indent="-285750" algn="l" rtl="0">
              <a:lnSpc>
                <a:spcPct val="100000"/>
              </a:lnSpc>
              <a:spcBef>
                <a:spcPts val="1200"/>
              </a:spcBef>
              <a:spcAft>
                <a:spcPts val="0"/>
              </a:spcAft>
              <a:buFont typeface="Arial"/>
              <a:buChar char="•"/>
            </a:pPr>
            <a:r>
              <a:rPr lang="en-US" sz="1400" dirty="0">
                <a:solidFill>
                  <a:schemeClr val="bg1"/>
                </a:solidFill>
                <a:latin typeface="Open Sans"/>
                <a:ea typeface="Open Sans"/>
                <a:cs typeface="Open Sans"/>
                <a:sym typeface="Open Sans"/>
              </a:rPr>
              <a:t>BOSH supports multiple Infrastructure as a Service (</a:t>
            </a:r>
            <a:r>
              <a:rPr lang="en-US" sz="1400" dirty="0" err="1">
                <a:solidFill>
                  <a:schemeClr val="bg1"/>
                </a:solidFill>
                <a:latin typeface="Open Sans"/>
                <a:ea typeface="Open Sans"/>
                <a:cs typeface="Open Sans"/>
                <a:sym typeface="Open Sans"/>
              </a:rPr>
              <a:t>IaaS</a:t>
            </a:r>
            <a:r>
              <a:rPr lang="en-US" sz="1400" dirty="0">
                <a:solidFill>
                  <a:schemeClr val="bg1"/>
                </a:solidFill>
                <a:latin typeface="Open Sans"/>
                <a:ea typeface="Open Sans"/>
                <a:cs typeface="Open Sans"/>
                <a:sym typeface="Open Sans"/>
              </a:rPr>
              <a:t>) providers like VMware </a:t>
            </a:r>
            <a:r>
              <a:rPr lang="en-US" sz="1400" dirty="0" err="1">
                <a:solidFill>
                  <a:schemeClr val="bg1"/>
                </a:solidFill>
                <a:latin typeface="Open Sans"/>
                <a:ea typeface="Open Sans"/>
                <a:cs typeface="Open Sans"/>
                <a:sym typeface="Open Sans"/>
              </a:rPr>
              <a:t>vSphere</a:t>
            </a:r>
            <a:r>
              <a:rPr lang="en-US" sz="1400" dirty="0">
                <a:solidFill>
                  <a:schemeClr val="bg1"/>
                </a:solidFill>
                <a:latin typeface="Open Sans"/>
                <a:ea typeface="Open Sans"/>
                <a:cs typeface="Open Sans"/>
                <a:sym typeface="Open Sans"/>
              </a:rPr>
              <a:t>, </a:t>
            </a:r>
            <a:r>
              <a:rPr lang="en-US" sz="1400" dirty="0" err="1">
                <a:solidFill>
                  <a:schemeClr val="bg1"/>
                </a:solidFill>
                <a:latin typeface="Open Sans"/>
                <a:ea typeface="Open Sans"/>
                <a:cs typeface="Open Sans"/>
                <a:sym typeface="Open Sans"/>
              </a:rPr>
              <a:t>vCloud</a:t>
            </a:r>
            <a:r>
              <a:rPr lang="en-US" sz="1400" dirty="0">
                <a:solidFill>
                  <a:schemeClr val="bg1"/>
                </a:solidFill>
                <a:latin typeface="Open Sans"/>
                <a:ea typeface="Open Sans"/>
                <a:cs typeface="Open Sans"/>
                <a:sym typeface="Open Sans"/>
              </a:rPr>
              <a:t> Director, Amazon Web </a:t>
            </a:r>
            <a:r>
              <a:rPr lang="en-US" sz="1400" dirty="0" smtClean="0">
                <a:solidFill>
                  <a:schemeClr val="bg1"/>
                </a:solidFill>
                <a:latin typeface="Open Sans"/>
                <a:ea typeface="Open Sans"/>
                <a:cs typeface="Open Sans"/>
                <a:sym typeface="Open Sans"/>
              </a:rPr>
              <a:t>Services EC2</a:t>
            </a:r>
            <a:r>
              <a:rPr lang="en-US" sz="1400" dirty="0">
                <a:solidFill>
                  <a:schemeClr val="bg1"/>
                </a:solidFill>
                <a:latin typeface="Open Sans"/>
                <a:ea typeface="Open Sans"/>
                <a:cs typeface="Open Sans"/>
                <a:sym typeface="Open Sans"/>
              </a:rPr>
              <a:t>, and </a:t>
            </a:r>
            <a:r>
              <a:rPr lang="en-US" sz="1400" dirty="0" err="1">
                <a:solidFill>
                  <a:schemeClr val="bg1"/>
                </a:solidFill>
                <a:latin typeface="Open Sans"/>
                <a:ea typeface="Open Sans"/>
                <a:cs typeface="Open Sans"/>
                <a:sym typeface="Open Sans"/>
              </a:rPr>
              <a:t>OpenStack</a:t>
            </a:r>
            <a:endParaRPr lang="en-US" sz="1400" dirty="0">
              <a:solidFill>
                <a:schemeClr val="bg1"/>
              </a:solidFill>
              <a:latin typeface="Open Sans"/>
              <a:ea typeface="Open Sans"/>
              <a:cs typeface="Open Sans"/>
              <a:sym typeface="Open Sans"/>
            </a:endParaRPr>
          </a:p>
          <a:p>
            <a:pPr marL="285750" marR="0" lvl="0" indent="-285750" algn="l" rtl="0">
              <a:lnSpc>
                <a:spcPct val="100000"/>
              </a:lnSpc>
              <a:spcBef>
                <a:spcPts val="1200"/>
              </a:spcBef>
              <a:spcAft>
                <a:spcPts val="0"/>
              </a:spcAft>
              <a:buFont typeface="Arial"/>
              <a:buChar char="•"/>
            </a:pPr>
            <a:r>
              <a:rPr lang="en-US" sz="1400" dirty="0">
                <a:solidFill>
                  <a:schemeClr val="bg1"/>
                </a:solidFill>
                <a:latin typeface="Open Sans"/>
                <a:ea typeface="Open Sans"/>
                <a:cs typeface="Open Sans"/>
                <a:sym typeface="Open Sans"/>
              </a:rPr>
              <a:t>It performs monitoring, failure recovery, and software updates with zero-to-minimal downtime.</a:t>
            </a:r>
          </a:p>
        </p:txBody>
      </p:sp>
      <p:sp>
        <p:nvSpPr>
          <p:cNvPr id="1104" name="Shape 1104"/>
          <p:cNvSpPr/>
          <p:nvPr/>
        </p:nvSpPr>
        <p:spPr>
          <a:xfrm>
            <a:off x="5235419" y="334881"/>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200" b="1" i="0" u="none" strike="noStrike" cap="none">
                <a:solidFill>
                  <a:schemeClr val="lt1"/>
                </a:solidFill>
                <a:latin typeface="Arial"/>
                <a:ea typeface="Arial"/>
                <a:cs typeface="Arial"/>
                <a:sym typeface="Arial"/>
              </a:rPr>
              <a:t>DB</a:t>
            </a:r>
          </a:p>
        </p:txBody>
      </p:sp>
      <p:sp>
        <p:nvSpPr>
          <p:cNvPr id="1105" name="Shape 1105"/>
          <p:cNvSpPr/>
          <p:nvPr/>
        </p:nvSpPr>
        <p:spPr>
          <a:xfrm>
            <a:off x="6640781" y="334881"/>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200" b="1" i="0" u="none" strike="noStrike" cap="none">
                <a:solidFill>
                  <a:schemeClr val="lt1"/>
                </a:solidFill>
                <a:latin typeface="Arial"/>
                <a:ea typeface="Arial"/>
                <a:cs typeface="Arial"/>
                <a:sym typeface="Arial"/>
              </a:rPr>
              <a:t>Blob Store</a:t>
            </a:r>
          </a:p>
        </p:txBody>
      </p:sp>
      <p:sp>
        <p:nvSpPr>
          <p:cNvPr id="1106" name="Shape 1106"/>
          <p:cNvSpPr/>
          <p:nvPr/>
        </p:nvSpPr>
        <p:spPr>
          <a:xfrm>
            <a:off x="4495800" y="2015866"/>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200" b="1" i="0" u="none" strike="noStrike" cap="none">
                <a:solidFill>
                  <a:schemeClr val="lt1"/>
                </a:solidFill>
                <a:latin typeface="Arial"/>
                <a:ea typeface="Arial"/>
                <a:cs typeface="Arial"/>
                <a:sym typeface="Arial"/>
              </a:rPr>
              <a:t>Worker</a:t>
            </a:r>
          </a:p>
        </p:txBody>
      </p:sp>
      <p:sp>
        <p:nvSpPr>
          <p:cNvPr id="1107" name="Shape 1107"/>
          <p:cNvSpPr/>
          <p:nvPr/>
        </p:nvSpPr>
        <p:spPr>
          <a:xfrm>
            <a:off x="5938101" y="2015866"/>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200" b="1" i="0" u="none" strike="noStrike" cap="none">
                <a:solidFill>
                  <a:schemeClr val="lt1"/>
                </a:solidFill>
                <a:latin typeface="Arial"/>
                <a:ea typeface="Arial"/>
                <a:cs typeface="Arial"/>
                <a:sym typeface="Arial"/>
              </a:rPr>
              <a:t>NATS</a:t>
            </a:r>
          </a:p>
        </p:txBody>
      </p:sp>
      <p:sp>
        <p:nvSpPr>
          <p:cNvPr id="1108" name="Shape 1108"/>
          <p:cNvSpPr/>
          <p:nvPr/>
        </p:nvSpPr>
        <p:spPr>
          <a:xfrm>
            <a:off x="7380400" y="2015866"/>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200" b="1" i="0" u="none" strike="noStrike" cap="none">
                <a:solidFill>
                  <a:schemeClr val="lt1"/>
                </a:solidFill>
                <a:latin typeface="Arial"/>
                <a:ea typeface="Arial"/>
                <a:cs typeface="Arial"/>
                <a:sym typeface="Arial"/>
              </a:rPr>
              <a:t>Health Monitor</a:t>
            </a:r>
          </a:p>
        </p:txBody>
      </p:sp>
      <p:sp>
        <p:nvSpPr>
          <p:cNvPr id="1109" name="Shape 1109"/>
          <p:cNvSpPr/>
          <p:nvPr/>
        </p:nvSpPr>
        <p:spPr>
          <a:xfrm>
            <a:off x="4495798" y="2856360"/>
            <a:ext cx="1042499" cy="440699"/>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200" b="1" i="0" u="none" strike="noStrike" cap="none">
                <a:solidFill>
                  <a:schemeClr val="lt1"/>
                </a:solidFill>
                <a:latin typeface="Arial"/>
                <a:ea typeface="Arial"/>
                <a:cs typeface="Arial"/>
                <a:sym typeface="Arial"/>
              </a:rPr>
              <a:t>CPI</a:t>
            </a:r>
          </a:p>
        </p:txBody>
      </p:sp>
      <p:sp>
        <p:nvSpPr>
          <p:cNvPr id="1110" name="Shape 1110"/>
          <p:cNvSpPr/>
          <p:nvPr/>
        </p:nvSpPr>
        <p:spPr>
          <a:xfrm>
            <a:off x="5938101" y="1175374"/>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200" b="1" i="0" u="none" strike="noStrike" cap="none">
                <a:solidFill>
                  <a:schemeClr val="lt1"/>
                </a:solidFill>
                <a:latin typeface="Arial"/>
                <a:ea typeface="Arial"/>
                <a:cs typeface="Arial"/>
                <a:sym typeface="Arial"/>
              </a:rPr>
              <a:t>Director</a:t>
            </a:r>
          </a:p>
        </p:txBody>
      </p:sp>
      <p:sp>
        <p:nvSpPr>
          <p:cNvPr id="1111" name="Shape 1111"/>
          <p:cNvSpPr/>
          <p:nvPr/>
        </p:nvSpPr>
        <p:spPr>
          <a:xfrm>
            <a:off x="6014301" y="1279392"/>
            <a:ext cx="198596" cy="265023"/>
          </a:xfrm>
          <a:custGeom>
            <a:avLst/>
            <a:gdLst/>
            <a:ahLst/>
            <a:cxnLst/>
            <a:rect l="0" t="0" r="0" b="0"/>
            <a:pathLst>
              <a:path w="661988" h="883413" extrusionOk="0">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112" name="Shape 1112"/>
          <p:cNvSpPr/>
          <p:nvPr/>
        </p:nvSpPr>
        <p:spPr>
          <a:xfrm>
            <a:off x="4505651" y="1175374"/>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200" b="1" i="0" u="none" strike="noStrike" cap="none">
                <a:solidFill>
                  <a:schemeClr val="lt1"/>
                </a:solidFill>
                <a:latin typeface="Arial"/>
                <a:ea typeface="Arial"/>
                <a:cs typeface="Arial"/>
                <a:sym typeface="Arial"/>
              </a:rPr>
              <a:t>CLI</a:t>
            </a:r>
          </a:p>
        </p:txBody>
      </p:sp>
      <p:sp>
        <p:nvSpPr>
          <p:cNvPr id="1113" name="Shape 1113"/>
          <p:cNvSpPr/>
          <p:nvPr/>
        </p:nvSpPr>
        <p:spPr>
          <a:xfrm>
            <a:off x="5331217" y="2896335"/>
            <a:ext cx="3626999" cy="1656600"/>
          </a:xfrm>
          <a:prstGeom prst="ellipse">
            <a:avLst/>
          </a:prstGeom>
          <a:solidFill>
            <a:srgbClr val="D8D8D8"/>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114" name="Shape 1114"/>
          <p:cNvSpPr/>
          <p:nvPr/>
        </p:nvSpPr>
        <p:spPr>
          <a:xfrm>
            <a:off x="6169417" y="2997335"/>
            <a:ext cx="2685600" cy="1441500"/>
          </a:xfrm>
          <a:prstGeom prst="ellipse">
            <a:avLst/>
          </a:prstGeom>
          <a:solidFill>
            <a:srgbClr val="BFBFB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1115" name="Shape 1115"/>
          <p:cNvGrpSpPr/>
          <p:nvPr/>
        </p:nvGrpSpPr>
        <p:grpSpPr>
          <a:xfrm>
            <a:off x="6702817" y="2615930"/>
            <a:ext cx="1760517" cy="1612099"/>
            <a:chOff x="6543473" y="2685770"/>
            <a:chExt cx="1760517" cy="1612099"/>
          </a:xfrm>
        </p:grpSpPr>
        <p:grpSp>
          <p:nvGrpSpPr>
            <p:cNvPr id="1116" name="Shape 1116"/>
            <p:cNvGrpSpPr/>
            <p:nvPr/>
          </p:nvGrpSpPr>
          <p:grpSpPr>
            <a:xfrm>
              <a:off x="6543473" y="2969161"/>
              <a:ext cx="1757092" cy="1328708"/>
              <a:chOff x="3740683" y="2800349"/>
              <a:chExt cx="1757092" cy="1328708"/>
            </a:xfrm>
          </p:grpSpPr>
          <p:pic>
            <p:nvPicPr>
              <p:cNvPr id="1117" name="Shape 1117"/>
              <p:cNvPicPr preferRelativeResize="0"/>
              <p:nvPr/>
            </p:nvPicPr>
            <p:blipFill rotWithShape="1">
              <a:blip r:embed="rId3">
                <a:alphaModFix/>
              </a:blip>
              <a:srcRect/>
              <a:stretch/>
            </p:blipFill>
            <p:spPr>
              <a:xfrm>
                <a:off x="3740683" y="2800349"/>
                <a:ext cx="478500" cy="560700"/>
              </a:xfrm>
              <a:prstGeom prst="rect">
                <a:avLst/>
              </a:prstGeom>
              <a:noFill/>
              <a:ln>
                <a:noFill/>
              </a:ln>
            </p:spPr>
          </p:pic>
          <p:pic>
            <p:nvPicPr>
              <p:cNvPr id="1118" name="Shape 1118"/>
              <p:cNvPicPr preferRelativeResize="0"/>
              <p:nvPr/>
            </p:nvPicPr>
            <p:blipFill rotWithShape="1">
              <a:blip r:embed="rId3">
                <a:alphaModFix/>
              </a:blip>
              <a:srcRect/>
              <a:stretch/>
            </p:blipFill>
            <p:spPr>
              <a:xfrm>
                <a:off x="3996403" y="2953950"/>
                <a:ext cx="478500" cy="560700"/>
              </a:xfrm>
              <a:prstGeom prst="rect">
                <a:avLst/>
              </a:prstGeom>
              <a:noFill/>
              <a:ln>
                <a:noFill/>
              </a:ln>
            </p:spPr>
          </p:pic>
          <p:pic>
            <p:nvPicPr>
              <p:cNvPr id="1119" name="Shape 1119"/>
              <p:cNvPicPr preferRelativeResize="0"/>
              <p:nvPr/>
            </p:nvPicPr>
            <p:blipFill rotWithShape="1">
              <a:blip r:embed="rId3">
                <a:alphaModFix/>
              </a:blip>
              <a:srcRect/>
              <a:stretch/>
            </p:blipFill>
            <p:spPr>
              <a:xfrm>
                <a:off x="4252121" y="3107552"/>
                <a:ext cx="478500" cy="560700"/>
              </a:xfrm>
              <a:prstGeom prst="rect">
                <a:avLst/>
              </a:prstGeom>
              <a:noFill/>
              <a:ln>
                <a:noFill/>
              </a:ln>
            </p:spPr>
          </p:pic>
          <p:pic>
            <p:nvPicPr>
              <p:cNvPr id="1120" name="Shape 1120"/>
              <p:cNvPicPr preferRelativeResize="0"/>
              <p:nvPr/>
            </p:nvPicPr>
            <p:blipFill rotWithShape="1">
              <a:blip r:embed="rId3">
                <a:alphaModFix/>
              </a:blip>
              <a:srcRect/>
              <a:stretch/>
            </p:blipFill>
            <p:spPr>
              <a:xfrm>
                <a:off x="4507841" y="3261155"/>
                <a:ext cx="478500" cy="560700"/>
              </a:xfrm>
              <a:prstGeom prst="rect">
                <a:avLst/>
              </a:prstGeom>
              <a:noFill/>
              <a:ln>
                <a:noFill/>
              </a:ln>
            </p:spPr>
          </p:pic>
          <p:pic>
            <p:nvPicPr>
              <p:cNvPr id="1121" name="Shape 1121"/>
              <p:cNvPicPr preferRelativeResize="0"/>
              <p:nvPr/>
            </p:nvPicPr>
            <p:blipFill rotWithShape="1">
              <a:blip r:embed="rId3">
                <a:alphaModFix/>
              </a:blip>
              <a:srcRect/>
              <a:stretch/>
            </p:blipFill>
            <p:spPr>
              <a:xfrm>
                <a:off x="4763560" y="3414757"/>
                <a:ext cx="478500" cy="560700"/>
              </a:xfrm>
              <a:prstGeom prst="rect">
                <a:avLst/>
              </a:prstGeom>
              <a:noFill/>
              <a:ln>
                <a:noFill/>
              </a:ln>
            </p:spPr>
          </p:pic>
          <p:pic>
            <p:nvPicPr>
              <p:cNvPr id="1122" name="Shape 1122"/>
              <p:cNvPicPr preferRelativeResize="0"/>
              <p:nvPr/>
            </p:nvPicPr>
            <p:blipFill rotWithShape="1">
              <a:blip r:embed="rId3">
                <a:alphaModFix/>
              </a:blip>
              <a:srcRect/>
              <a:stretch/>
            </p:blipFill>
            <p:spPr>
              <a:xfrm>
                <a:off x="5019276" y="3568357"/>
                <a:ext cx="478500" cy="560700"/>
              </a:xfrm>
              <a:prstGeom prst="rect">
                <a:avLst/>
              </a:prstGeom>
              <a:noFill/>
              <a:ln>
                <a:noFill/>
              </a:ln>
            </p:spPr>
          </p:pic>
        </p:grpSp>
        <p:grpSp>
          <p:nvGrpSpPr>
            <p:cNvPr id="1123" name="Shape 1123"/>
            <p:cNvGrpSpPr/>
            <p:nvPr/>
          </p:nvGrpSpPr>
          <p:grpSpPr>
            <a:xfrm>
              <a:off x="6546897" y="2685770"/>
              <a:ext cx="1757092" cy="1328708"/>
              <a:chOff x="3740683" y="2800349"/>
              <a:chExt cx="1757092" cy="1328708"/>
            </a:xfrm>
          </p:grpSpPr>
          <p:pic>
            <p:nvPicPr>
              <p:cNvPr id="1124" name="Shape 1124"/>
              <p:cNvPicPr preferRelativeResize="0"/>
              <p:nvPr/>
            </p:nvPicPr>
            <p:blipFill rotWithShape="1">
              <a:blip r:embed="rId3">
                <a:alphaModFix/>
              </a:blip>
              <a:srcRect/>
              <a:stretch/>
            </p:blipFill>
            <p:spPr>
              <a:xfrm>
                <a:off x="3740683" y="2800349"/>
                <a:ext cx="478500" cy="560700"/>
              </a:xfrm>
              <a:prstGeom prst="rect">
                <a:avLst/>
              </a:prstGeom>
              <a:noFill/>
              <a:ln>
                <a:noFill/>
              </a:ln>
            </p:spPr>
          </p:pic>
          <p:pic>
            <p:nvPicPr>
              <p:cNvPr id="1125" name="Shape 1125"/>
              <p:cNvPicPr preferRelativeResize="0"/>
              <p:nvPr/>
            </p:nvPicPr>
            <p:blipFill rotWithShape="1">
              <a:blip r:embed="rId3">
                <a:alphaModFix/>
              </a:blip>
              <a:srcRect/>
              <a:stretch/>
            </p:blipFill>
            <p:spPr>
              <a:xfrm>
                <a:off x="3996403" y="2953950"/>
                <a:ext cx="478500" cy="560700"/>
              </a:xfrm>
              <a:prstGeom prst="rect">
                <a:avLst/>
              </a:prstGeom>
              <a:noFill/>
              <a:ln>
                <a:noFill/>
              </a:ln>
            </p:spPr>
          </p:pic>
          <p:pic>
            <p:nvPicPr>
              <p:cNvPr id="1126" name="Shape 1126"/>
              <p:cNvPicPr preferRelativeResize="0"/>
              <p:nvPr/>
            </p:nvPicPr>
            <p:blipFill rotWithShape="1">
              <a:blip r:embed="rId3">
                <a:alphaModFix/>
              </a:blip>
              <a:srcRect/>
              <a:stretch/>
            </p:blipFill>
            <p:spPr>
              <a:xfrm>
                <a:off x="4252121" y="3107552"/>
                <a:ext cx="478500" cy="560700"/>
              </a:xfrm>
              <a:prstGeom prst="rect">
                <a:avLst/>
              </a:prstGeom>
              <a:noFill/>
              <a:ln>
                <a:noFill/>
              </a:ln>
            </p:spPr>
          </p:pic>
          <p:pic>
            <p:nvPicPr>
              <p:cNvPr id="1127" name="Shape 1127"/>
              <p:cNvPicPr preferRelativeResize="0"/>
              <p:nvPr/>
            </p:nvPicPr>
            <p:blipFill rotWithShape="1">
              <a:blip r:embed="rId3">
                <a:alphaModFix/>
              </a:blip>
              <a:srcRect/>
              <a:stretch/>
            </p:blipFill>
            <p:spPr>
              <a:xfrm>
                <a:off x="4507841" y="3261155"/>
                <a:ext cx="478500" cy="560700"/>
              </a:xfrm>
              <a:prstGeom prst="rect">
                <a:avLst/>
              </a:prstGeom>
              <a:noFill/>
              <a:ln>
                <a:noFill/>
              </a:ln>
            </p:spPr>
          </p:pic>
          <p:pic>
            <p:nvPicPr>
              <p:cNvPr id="1128" name="Shape 1128"/>
              <p:cNvPicPr preferRelativeResize="0"/>
              <p:nvPr/>
            </p:nvPicPr>
            <p:blipFill rotWithShape="1">
              <a:blip r:embed="rId3">
                <a:alphaModFix/>
              </a:blip>
              <a:srcRect/>
              <a:stretch/>
            </p:blipFill>
            <p:spPr>
              <a:xfrm>
                <a:off x="4763560" y="3414757"/>
                <a:ext cx="478500" cy="560700"/>
              </a:xfrm>
              <a:prstGeom prst="rect">
                <a:avLst/>
              </a:prstGeom>
              <a:noFill/>
              <a:ln>
                <a:noFill/>
              </a:ln>
            </p:spPr>
          </p:pic>
          <p:pic>
            <p:nvPicPr>
              <p:cNvPr id="1129" name="Shape 1129"/>
              <p:cNvPicPr preferRelativeResize="0"/>
              <p:nvPr/>
            </p:nvPicPr>
            <p:blipFill rotWithShape="1">
              <a:blip r:embed="rId3">
                <a:alphaModFix/>
              </a:blip>
              <a:srcRect/>
              <a:stretch/>
            </p:blipFill>
            <p:spPr>
              <a:xfrm>
                <a:off x="5019276" y="3568357"/>
                <a:ext cx="478500" cy="560700"/>
              </a:xfrm>
              <a:prstGeom prst="rect">
                <a:avLst/>
              </a:prstGeom>
              <a:noFill/>
              <a:ln>
                <a:noFill/>
              </a:ln>
            </p:spPr>
          </p:pic>
        </p:grpSp>
      </p:grpSp>
      <p:sp>
        <p:nvSpPr>
          <p:cNvPr id="1130" name="Shape 1130"/>
          <p:cNvSpPr/>
          <p:nvPr/>
        </p:nvSpPr>
        <p:spPr>
          <a:xfrm>
            <a:off x="5197583" y="3739144"/>
            <a:ext cx="1203300" cy="280500"/>
          </a:xfrm>
          <a:prstGeom prst="roundRect">
            <a:avLst>
              <a:gd name="adj" fmla="val 16667"/>
            </a:avLst>
          </a:prstGeom>
          <a:solidFill>
            <a:srgbClr val="BFBFBF"/>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600" b="0" i="0" u="none" strike="noStrike" cap="none">
                <a:solidFill>
                  <a:schemeClr val="lt1"/>
                </a:solidFill>
                <a:latin typeface="Arial"/>
                <a:ea typeface="Arial"/>
                <a:cs typeface="Arial"/>
                <a:sym typeface="Arial"/>
              </a:rPr>
              <a:t>Inner shell</a:t>
            </a:r>
          </a:p>
        </p:txBody>
      </p:sp>
      <p:sp>
        <p:nvSpPr>
          <p:cNvPr id="1131" name="Shape 1131"/>
          <p:cNvSpPr/>
          <p:nvPr/>
        </p:nvSpPr>
        <p:spPr>
          <a:xfrm>
            <a:off x="5197583" y="4120144"/>
            <a:ext cx="1203300" cy="280500"/>
          </a:xfrm>
          <a:prstGeom prst="roundRect">
            <a:avLst>
              <a:gd name="adj" fmla="val 16667"/>
            </a:avLst>
          </a:prstGeom>
          <a:solidFill>
            <a:srgbClr val="D8D8D8"/>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2"/>
              </a:buClr>
              <a:buSzPct val="25000"/>
              <a:buFont typeface="Arial"/>
              <a:buNone/>
            </a:pPr>
            <a:r>
              <a:rPr lang="en-US" sz="1600" b="0" i="0" u="none" strike="noStrike" cap="none">
                <a:solidFill>
                  <a:schemeClr val="dk2"/>
                </a:solidFill>
                <a:latin typeface="Arial"/>
                <a:ea typeface="Arial"/>
                <a:cs typeface="Arial"/>
                <a:sym typeface="Arial"/>
              </a:rPr>
              <a:t>Outer shell</a:t>
            </a:r>
          </a:p>
        </p:txBody>
      </p:sp>
      <p:sp>
        <p:nvSpPr>
          <p:cNvPr id="1132" name="Shape 1132"/>
          <p:cNvSpPr txBox="1"/>
          <p:nvPr/>
        </p:nvSpPr>
        <p:spPr>
          <a:xfrm>
            <a:off x="7062064" y="3878817"/>
            <a:ext cx="822599" cy="3386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US" sz="1600" b="0" i="0" u="none" strike="noStrike" cap="none">
                <a:solidFill>
                  <a:schemeClr val="dk2"/>
                </a:solidFill>
                <a:latin typeface="Arial"/>
                <a:ea typeface="Arial"/>
                <a:cs typeface="Arial"/>
                <a:sym typeface="Arial"/>
              </a:rPr>
              <a:t>Agents</a:t>
            </a:r>
          </a:p>
        </p:txBody>
      </p:sp>
      <p:sp>
        <p:nvSpPr>
          <p:cNvPr id="1133" name="Shape 1133"/>
          <p:cNvSpPr/>
          <p:nvPr/>
        </p:nvSpPr>
        <p:spPr>
          <a:xfrm>
            <a:off x="5294626" y="439062"/>
            <a:ext cx="207435" cy="216350"/>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134" name="Shape 1134"/>
          <p:cNvSpPr/>
          <p:nvPr/>
        </p:nvSpPr>
        <p:spPr>
          <a:xfrm rot="-10346619">
            <a:off x="5986348" y="2136550"/>
            <a:ext cx="241562" cy="213154"/>
          </a:xfrm>
          <a:custGeom>
            <a:avLst/>
            <a:gdLst/>
            <a:ahLst/>
            <a:cxnLst/>
            <a:rect l="0" t="0" r="0" b="0"/>
            <a:pathLst>
              <a:path w="977409" h="862463" extrusionOk="0">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135" name="Shape 1135"/>
          <p:cNvSpPr/>
          <p:nvPr/>
        </p:nvSpPr>
        <p:spPr>
          <a:xfrm>
            <a:off x="4554219" y="1310525"/>
            <a:ext cx="234029" cy="186398"/>
          </a:xfrm>
          <a:custGeom>
            <a:avLst/>
            <a:gdLst/>
            <a:ahLst/>
            <a:cxnLst/>
            <a:rect l="0" t="0" r="0" b="0"/>
            <a:pathLst>
              <a:path w="266700" h="212420" extrusionOk="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136" name="Shape 1136"/>
          <p:cNvSpPr/>
          <p:nvPr/>
        </p:nvSpPr>
        <p:spPr>
          <a:xfrm>
            <a:off x="7434320" y="2156791"/>
            <a:ext cx="179999" cy="158700"/>
          </a:xfrm>
          <a:prstGeom prst="hear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137" name="Shape 1137"/>
          <p:cNvSpPr/>
          <p:nvPr/>
        </p:nvSpPr>
        <p:spPr>
          <a:xfrm rot="-2700000">
            <a:off x="6727381" y="527614"/>
            <a:ext cx="153159" cy="153159"/>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cxnSp>
        <p:nvCxnSpPr>
          <p:cNvPr id="1138" name="Shape 1138"/>
          <p:cNvCxnSpPr>
            <a:stCxn id="1104" idx="2"/>
            <a:endCxn id="1105" idx="2"/>
          </p:cNvCxnSpPr>
          <p:nvPr/>
        </p:nvCxnSpPr>
        <p:spPr>
          <a:xfrm rot="-5400000" flipH="1">
            <a:off x="6459119" y="73131"/>
            <a:ext cx="600" cy="1405500"/>
          </a:xfrm>
          <a:prstGeom prst="bentConnector3">
            <a:avLst>
              <a:gd name="adj1" fmla="val 37041583"/>
            </a:avLst>
          </a:prstGeom>
          <a:noFill/>
          <a:ln w="19050" cap="flat" cmpd="sng">
            <a:solidFill>
              <a:srgbClr val="7F7F7F"/>
            </a:solidFill>
            <a:prstDash val="solid"/>
            <a:round/>
            <a:headEnd type="none" w="med" len="med"/>
            <a:tailEnd type="none" w="med" len="med"/>
          </a:ln>
        </p:spPr>
      </p:cxnSp>
      <p:cxnSp>
        <p:nvCxnSpPr>
          <p:cNvPr id="1139" name="Shape 1139"/>
          <p:cNvCxnSpPr>
            <a:stCxn id="1110" idx="0"/>
          </p:cNvCxnSpPr>
          <p:nvPr/>
        </p:nvCxnSpPr>
        <p:spPr>
          <a:xfrm rot="10800000">
            <a:off x="6459351" y="996874"/>
            <a:ext cx="0" cy="178500"/>
          </a:xfrm>
          <a:prstGeom prst="straightConnector1">
            <a:avLst/>
          </a:prstGeom>
          <a:noFill/>
          <a:ln w="19050" cap="flat" cmpd="sng">
            <a:solidFill>
              <a:srgbClr val="7F7F7F"/>
            </a:solidFill>
            <a:prstDash val="solid"/>
            <a:round/>
            <a:headEnd type="none" w="med" len="med"/>
            <a:tailEnd type="none" w="med" len="med"/>
          </a:ln>
        </p:spPr>
      </p:cxnSp>
      <p:cxnSp>
        <p:nvCxnSpPr>
          <p:cNvPr id="1140" name="Shape 1140"/>
          <p:cNvCxnSpPr>
            <a:stCxn id="1112" idx="1"/>
          </p:cNvCxnSpPr>
          <p:nvPr/>
        </p:nvCxnSpPr>
        <p:spPr>
          <a:xfrm rot="10800000">
            <a:off x="3819551" y="1395724"/>
            <a:ext cx="686100" cy="0"/>
          </a:xfrm>
          <a:prstGeom prst="straightConnector1">
            <a:avLst/>
          </a:prstGeom>
          <a:noFill/>
          <a:ln w="19050" cap="flat" cmpd="sng">
            <a:solidFill>
              <a:srgbClr val="7F7F7F"/>
            </a:solidFill>
            <a:prstDash val="solid"/>
            <a:round/>
            <a:headEnd type="none" w="med" len="med"/>
            <a:tailEnd type="none" w="med" len="med"/>
          </a:ln>
        </p:spPr>
      </p:cxnSp>
      <p:pic>
        <p:nvPicPr>
          <p:cNvPr id="1141" name="Shape 1141"/>
          <p:cNvPicPr preferRelativeResize="0"/>
          <p:nvPr/>
        </p:nvPicPr>
        <p:blipFill rotWithShape="1">
          <a:blip r:embed="rId4">
            <a:alphaModFix/>
          </a:blip>
          <a:srcRect/>
          <a:stretch/>
        </p:blipFill>
        <p:spPr>
          <a:xfrm>
            <a:off x="3600450" y="971550"/>
            <a:ext cx="438299" cy="776399"/>
          </a:xfrm>
          <a:prstGeom prst="rect">
            <a:avLst/>
          </a:prstGeom>
          <a:noFill/>
          <a:ln>
            <a:noFill/>
          </a:ln>
        </p:spPr>
      </p:pic>
      <p:cxnSp>
        <p:nvCxnSpPr>
          <p:cNvPr id="1142" name="Shape 1142"/>
          <p:cNvCxnSpPr>
            <a:stCxn id="1112" idx="3"/>
            <a:endCxn id="1110" idx="1"/>
          </p:cNvCxnSpPr>
          <p:nvPr/>
        </p:nvCxnSpPr>
        <p:spPr>
          <a:xfrm>
            <a:off x="5548151" y="1395724"/>
            <a:ext cx="390000" cy="0"/>
          </a:xfrm>
          <a:prstGeom prst="straightConnector1">
            <a:avLst/>
          </a:prstGeom>
          <a:noFill/>
          <a:ln w="19050" cap="flat" cmpd="sng">
            <a:solidFill>
              <a:srgbClr val="7F7F7F"/>
            </a:solidFill>
            <a:prstDash val="solid"/>
            <a:round/>
            <a:headEnd type="none" w="med" len="med"/>
            <a:tailEnd type="none" w="med" len="med"/>
          </a:ln>
        </p:spPr>
      </p:cxnSp>
      <p:cxnSp>
        <p:nvCxnSpPr>
          <p:cNvPr id="1143" name="Shape 1143"/>
          <p:cNvCxnSpPr>
            <a:stCxn id="1110" idx="2"/>
            <a:endCxn id="1107" idx="0"/>
          </p:cNvCxnSpPr>
          <p:nvPr/>
        </p:nvCxnSpPr>
        <p:spPr>
          <a:xfrm>
            <a:off x="6459351" y="1616074"/>
            <a:ext cx="0" cy="399899"/>
          </a:xfrm>
          <a:prstGeom prst="straightConnector1">
            <a:avLst/>
          </a:prstGeom>
          <a:noFill/>
          <a:ln w="19050" cap="flat" cmpd="sng">
            <a:solidFill>
              <a:srgbClr val="7F7F7F"/>
            </a:solidFill>
            <a:prstDash val="solid"/>
            <a:round/>
            <a:headEnd type="none" w="med" len="med"/>
            <a:tailEnd type="none" w="med" len="med"/>
          </a:ln>
        </p:spPr>
      </p:cxnSp>
      <p:cxnSp>
        <p:nvCxnSpPr>
          <p:cNvPr id="1144" name="Shape 1144"/>
          <p:cNvCxnSpPr>
            <a:stCxn id="1107" idx="3"/>
            <a:endCxn id="1108" idx="1"/>
          </p:cNvCxnSpPr>
          <p:nvPr/>
        </p:nvCxnSpPr>
        <p:spPr>
          <a:xfrm>
            <a:off x="6980601" y="2236216"/>
            <a:ext cx="399900" cy="0"/>
          </a:xfrm>
          <a:prstGeom prst="straightConnector1">
            <a:avLst/>
          </a:prstGeom>
          <a:noFill/>
          <a:ln w="19050" cap="flat" cmpd="sng">
            <a:solidFill>
              <a:srgbClr val="7F7F7F"/>
            </a:solidFill>
            <a:prstDash val="solid"/>
            <a:round/>
            <a:headEnd type="none" w="med" len="med"/>
            <a:tailEnd type="none" w="med" len="med"/>
          </a:ln>
        </p:spPr>
      </p:cxnSp>
      <p:cxnSp>
        <p:nvCxnSpPr>
          <p:cNvPr id="1145" name="Shape 1145"/>
          <p:cNvCxnSpPr>
            <a:stCxn id="1106" idx="2"/>
            <a:endCxn id="1109" idx="0"/>
          </p:cNvCxnSpPr>
          <p:nvPr/>
        </p:nvCxnSpPr>
        <p:spPr>
          <a:xfrm>
            <a:off x="5017049" y="2456566"/>
            <a:ext cx="0" cy="399900"/>
          </a:xfrm>
          <a:prstGeom prst="straightConnector1">
            <a:avLst/>
          </a:prstGeom>
          <a:noFill/>
          <a:ln w="19050" cap="flat" cmpd="sng">
            <a:solidFill>
              <a:srgbClr val="7F7F7F"/>
            </a:solidFill>
            <a:prstDash val="solid"/>
            <a:round/>
            <a:headEnd type="none" w="med" len="med"/>
            <a:tailEnd type="none" w="med" len="med"/>
          </a:ln>
        </p:spPr>
      </p:cxnSp>
      <p:cxnSp>
        <p:nvCxnSpPr>
          <p:cNvPr id="1146" name="Shape 1146"/>
          <p:cNvCxnSpPr>
            <a:stCxn id="1107" idx="2"/>
            <a:endCxn id="1124" idx="1"/>
          </p:cNvCxnSpPr>
          <p:nvPr/>
        </p:nvCxnSpPr>
        <p:spPr>
          <a:xfrm rot="-5400000" flipH="1">
            <a:off x="6362901" y="2553016"/>
            <a:ext cx="439800" cy="246900"/>
          </a:xfrm>
          <a:prstGeom prst="bentConnector2">
            <a:avLst/>
          </a:prstGeom>
          <a:noFill/>
          <a:ln w="19050" cap="flat" cmpd="sng">
            <a:solidFill>
              <a:srgbClr val="7F7F7F"/>
            </a:solidFill>
            <a:prstDash val="solid"/>
            <a:round/>
            <a:headEnd type="none" w="med" len="med"/>
            <a:tailEnd type="none" w="med" len="med"/>
          </a:ln>
        </p:spPr>
      </p:cxnSp>
      <p:cxnSp>
        <p:nvCxnSpPr>
          <p:cNvPr id="1147" name="Shape 1147"/>
          <p:cNvCxnSpPr>
            <a:stCxn id="1109" idx="3"/>
          </p:cNvCxnSpPr>
          <p:nvPr/>
        </p:nvCxnSpPr>
        <p:spPr>
          <a:xfrm>
            <a:off x="5538298" y="3076710"/>
            <a:ext cx="1167900" cy="0"/>
          </a:xfrm>
          <a:prstGeom prst="straightConnector1">
            <a:avLst/>
          </a:prstGeom>
          <a:noFill/>
          <a:ln w="19050" cap="flat" cmpd="sng">
            <a:solidFill>
              <a:srgbClr val="7F7F7F"/>
            </a:solidFill>
            <a:prstDash val="solid"/>
            <a:round/>
            <a:headEnd type="none" w="med" len="med"/>
            <a:tailEnd type="none" w="med" len="med"/>
          </a:ln>
        </p:spPr>
      </p:cxnSp>
      <p:cxnSp>
        <p:nvCxnSpPr>
          <p:cNvPr id="1148" name="Shape 1148"/>
          <p:cNvCxnSpPr>
            <a:stCxn id="1105" idx="3"/>
            <a:endCxn id="1129" idx="3"/>
          </p:cNvCxnSpPr>
          <p:nvPr/>
        </p:nvCxnSpPr>
        <p:spPr>
          <a:xfrm>
            <a:off x="7683281" y="555231"/>
            <a:ext cx="780000" cy="3109200"/>
          </a:xfrm>
          <a:prstGeom prst="bentConnector3">
            <a:avLst>
              <a:gd name="adj1" fmla="val 129313"/>
            </a:avLst>
          </a:prstGeom>
          <a:noFill/>
          <a:ln w="19050" cap="flat" cmpd="sng">
            <a:solidFill>
              <a:srgbClr val="7F7F7F"/>
            </a:solidFill>
            <a:prstDash val="solid"/>
            <a:round/>
            <a:headEnd type="none" w="med" len="med"/>
            <a:tailEnd type="none" w="med" len="med"/>
          </a:ln>
        </p:spPr>
      </p:cxnSp>
      <p:cxnSp>
        <p:nvCxnSpPr>
          <p:cNvPr id="1149" name="Shape 1149"/>
          <p:cNvCxnSpPr/>
          <p:nvPr/>
        </p:nvCxnSpPr>
        <p:spPr>
          <a:xfrm rot="10800000" flipH="1">
            <a:off x="5017041" y="1816066"/>
            <a:ext cx="1442400" cy="199800"/>
          </a:xfrm>
          <a:prstGeom prst="bentConnector2">
            <a:avLst/>
          </a:prstGeom>
          <a:noFill/>
          <a:ln w="19050" cap="flat" cmpd="sng">
            <a:solidFill>
              <a:srgbClr val="7F7F7F"/>
            </a:solidFill>
            <a:prstDash val="solid"/>
            <a:round/>
            <a:headEnd type="none" w="med" len="med"/>
            <a:tailEnd type="none" w="med" len="med"/>
          </a:ln>
        </p:spPr>
      </p:cxnSp>
      <p:sp>
        <p:nvSpPr>
          <p:cNvPr id="2" name="Title 1"/>
          <p:cNvSpPr>
            <a:spLocks noGrp="1"/>
          </p:cNvSpPr>
          <p:nvPr>
            <p:ph type="title"/>
          </p:nvPr>
        </p:nvSpPr>
        <p:spPr/>
        <p:txBody>
          <a:bodyPr/>
          <a:lstStyle/>
          <a:p>
            <a:r>
              <a:rPr lang="en-US" dirty="0" smtClean="0">
                <a:solidFill>
                  <a:srgbClr val="008881"/>
                </a:solidFill>
              </a:rPr>
              <a:t>What is Bosh?</a:t>
            </a:r>
            <a:endParaRPr lang="en-US" dirty="0">
              <a:solidFill>
                <a:srgbClr val="008881"/>
              </a:solidFill>
            </a:endParaRPr>
          </a:p>
        </p:txBody>
      </p:sp>
    </p:spTree>
    <p:extLst>
      <p:ext uri="{BB962C8B-B14F-4D97-AF65-F5344CB8AC3E}">
        <p14:creationId xmlns:p14="http://schemas.microsoft.com/office/powerpoint/2010/main" val="120329862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t>What problem is BOSH trying to Solve?</a:t>
            </a:r>
            <a:br>
              <a:rPr lang="en-US" dirty="0" smtClean="0"/>
            </a:br>
            <a:r>
              <a:rPr lang="en-US" dirty="0" smtClean="0"/>
              <a:t>4 Principles of Modern Release Engineering</a:t>
            </a:r>
            <a:endParaRPr lang="en-US" dirty="0"/>
          </a:p>
        </p:txBody>
      </p:sp>
      <p:sp>
        <p:nvSpPr>
          <p:cNvPr id="2049" name="Slide Number Placeholder 3"/>
          <p:cNvSpPr>
            <a:spLocks noGrp="1"/>
          </p:cNvSpPr>
          <p:nvPr>
            <p:ph type="sldNum" sz="quarter" idx="4294967295"/>
          </p:nvPr>
        </p:nvSpPr>
        <p:spPr bwMode="auto">
          <a:xfrm>
            <a:off x="0" y="4933950"/>
            <a:ext cx="207963" cy="2000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35" tIns="25718" rIns="51435" bIns="25718" numCol="1" anchor="t" anchorCtr="0" compatLnSpc="1">
            <a:prstTxWarp prst="textNoShape">
              <a:avLst/>
            </a:prstTxWarp>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417909" indent="-160734" eaLnBrk="0" hangingPunct="0">
              <a:defRPr sz="4200">
                <a:solidFill>
                  <a:srgbClr val="000000"/>
                </a:solidFill>
                <a:latin typeface="Gill Sans" charset="0"/>
                <a:ea typeface="ヒラギノ角ゴ ProN W3" charset="0"/>
                <a:cs typeface="ヒラギノ角ゴ ProN W3" charset="0"/>
                <a:sym typeface="Gill Sans" charset="0"/>
              </a:defRPr>
            </a:lvl2pPr>
            <a:lvl3pPr marL="642938" indent="-128588" eaLnBrk="0" hangingPunct="0">
              <a:defRPr sz="4200">
                <a:solidFill>
                  <a:srgbClr val="000000"/>
                </a:solidFill>
                <a:latin typeface="Gill Sans" charset="0"/>
                <a:ea typeface="ヒラギノ角ゴ ProN W3" charset="0"/>
                <a:cs typeface="ヒラギノ角ゴ ProN W3" charset="0"/>
                <a:sym typeface="Gill Sans" charset="0"/>
              </a:defRPr>
            </a:lvl3pPr>
            <a:lvl4pPr marL="900113" indent="-128588" eaLnBrk="0" hangingPunct="0">
              <a:defRPr sz="4200">
                <a:solidFill>
                  <a:srgbClr val="000000"/>
                </a:solidFill>
                <a:latin typeface="Gill Sans" charset="0"/>
                <a:ea typeface="ヒラギノ角ゴ ProN W3" charset="0"/>
                <a:cs typeface="ヒラギノ角ゴ ProN W3" charset="0"/>
                <a:sym typeface="Gill Sans" charset="0"/>
              </a:defRPr>
            </a:lvl4pPr>
            <a:lvl5pPr marL="1157288" indent="-128588" eaLnBrk="0" hangingPunct="0">
              <a:defRPr sz="4200">
                <a:solidFill>
                  <a:srgbClr val="000000"/>
                </a:solidFill>
                <a:latin typeface="Gill Sans" charset="0"/>
                <a:ea typeface="ヒラギノ角ゴ ProN W3" charset="0"/>
                <a:cs typeface="ヒラギノ角ゴ ProN W3" charset="0"/>
                <a:sym typeface="Gill Sans" charset="0"/>
              </a:defRPr>
            </a:lvl5pPr>
            <a:lvl6pPr marL="1414463" indent="-128588"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1671638" indent="-128588"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1928813" indent="-128588"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2185988" indent="-128588"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fld id="{1D5ADB3A-C6F2-6F40-84FB-AB743D47D13E}" type="slidenum">
              <a:rPr lang="en-US"/>
              <a:pPr eaLnBrk="1" hangingPunct="1"/>
              <a:t>9</a:t>
            </a:fld>
            <a:endParaRPr lang="en-US"/>
          </a:p>
        </p:txBody>
      </p:sp>
      <p:sp>
        <p:nvSpPr>
          <p:cNvPr id="2051" name="Text Box 6"/>
          <p:cNvSpPr txBox="1">
            <a:spLocks noChangeArrowheads="1"/>
          </p:cNvSpPr>
          <p:nvPr/>
        </p:nvSpPr>
        <p:spPr bwMode="auto">
          <a:xfrm>
            <a:off x="307181" y="4934545"/>
            <a:ext cx="20806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51431" tIns="25716" rIns="51431" bIns="25716" anchor="ctr"/>
          <a:lstStyle>
            <a:lvl1pPr eaLnBrk="0" hangingPunct="0">
              <a:defRPr sz="75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75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75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75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75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75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75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75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7500">
                <a:solidFill>
                  <a:srgbClr val="000000"/>
                </a:solidFill>
                <a:latin typeface="Gill Sans" charset="0"/>
                <a:ea typeface="ヒラギノ角ゴ ProN W3" charset="0"/>
                <a:cs typeface="ヒラギノ角ゴ ProN W3" charset="0"/>
                <a:sym typeface="Gill Sans" charset="0"/>
              </a:defRPr>
            </a:lvl9pPr>
          </a:lstStyle>
          <a:p>
            <a:pPr algn="l" eaLnBrk="1" hangingPunct="1"/>
            <a:fld id="{8CDC093B-3E83-B846-AC37-4C52E7109BA1}" type="slidenum">
              <a:rPr lang="en-US" sz="1100">
                <a:solidFill>
                  <a:srgbClr val="595959"/>
                </a:solidFill>
                <a:latin typeface="Arial" charset="0"/>
                <a:ea typeface="ＭＳ Ｐゴシック" charset="0"/>
                <a:sym typeface="Arial" charset="0"/>
              </a:rPr>
              <a:pPr algn="l" eaLnBrk="1" hangingPunct="1"/>
              <a:t>9</a:t>
            </a:fld>
            <a:endParaRPr lang="en-US" sz="1100">
              <a:solidFill>
                <a:srgbClr val="595959"/>
              </a:solidFill>
              <a:latin typeface="Arial" charset="0"/>
              <a:ea typeface="ＭＳ Ｐゴシック" charset="0"/>
              <a:sym typeface="Arial" charset="0"/>
            </a:endParaRPr>
          </a:p>
        </p:txBody>
      </p:sp>
      <p:sp>
        <p:nvSpPr>
          <p:cNvPr id="7" name="Shape 1102"/>
          <p:cNvSpPr txBox="1"/>
          <p:nvPr/>
        </p:nvSpPr>
        <p:spPr>
          <a:xfrm>
            <a:off x="515243" y="987019"/>
            <a:ext cx="8004299" cy="3367590"/>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b="1" dirty="0" smtClean="0">
                <a:solidFill>
                  <a:schemeClr val="bg1"/>
                </a:solidFill>
                <a:latin typeface="Open Sans"/>
                <a:ea typeface="Open Sans"/>
                <a:cs typeface="Open Sans"/>
                <a:sym typeface="Open Sans"/>
              </a:rPr>
              <a:t>“</a:t>
            </a:r>
            <a:r>
              <a:rPr lang="en-US" b="1" dirty="0" err="1" smtClean="0">
                <a:solidFill>
                  <a:schemeClr val="bg1"/>
                </a:solidFill>
                <a:latin typeface="Open Sans"/>
                <a:ea typeface="Open Sans"/>
                <a:cs typeface="Open Sans"/>
                <a:sym typeface="Open Sans"/>
              </a:rPr>
              <a:t>Identifiability</a:t>
            </a:r>
            <a:r>
              <a:rPr lang="en-US" b="1" dirty="0" smtClean="0">
                <a:solidFill>
                  <a:schemeClr val="bg1"/>
                </a:solidFill>
                <a:latin typeface="Open Sans"/>
                <a:ea typeface="Open Sans"/>
                <a:cs typeface="Open Sans"/>
                <a:sym typeface="Open Sans"/>
              </a:rPr>
              <a:t>” </a:t>
            </a:r>
            <a:r>
              <a:rPr lang="en-US" dirty="0" smtClean="0">
                <a:solidFill>
                  <a:schemeClr val="bg1"/>
                </a:solidFill>
                <a:latin typeface="Open Sans"/>
                <a:ea typeface="Open Sans"/>
                <a:cs typeface="Open Sans"/>
                <a:sym typeface="Open Sans"/>
              </a:rPr>
              <a:t>– Being able to identify all of the source, tools, environment, and other components that make up a particular release</a:t>
            </a:r>
          </a:p>
          <a:p>
            <a:pPr marL="285750" lvl="0" indent="-285750">
              <a:spcBef>
                <a:spcPts val="1200"/>
              </a:spcBef>
              <a:buFont typeface="Arial"/>
              <a:buChar char="•"/>
            </a:pPr>
            <a:r>
              <a:rPr lang="en-US" b="1" dirty="0" smtClean="0">
                <a:solidFill>
                  <a:schemeClr val="bg1"/>
                </a:solidFill>
                <a:latin typeface="Open Sans"/>
                <a:ea typeface="Open Sans"/>
                <a:cs typeface="Open Sans"/>
                <a:sym typeface="Open Sans"/>
              </a:rPr>
              <a:t>Reproducibility </a:t>
            </a:r>
            <a:r>
              <a:rPr lang="en-US" dirty="0">
                <a:solidFill>
                  <a:schemeClr val="bg1"/>
                </a:solidFill>
                <a:latin typeface="Open Sans"/>
                <a:ea typeface="Open Sans"/>
                <a:cs typeface="Open Sans"/>
                <a:sym typeface="Open Sans"/>
              </a:rPr>
              <a:t>– The ability to integrate source, third party components, data and deployment externals of a software system in order to guarantee operational stability.</a:t>
            </a:r>
          </a:p>
          <a:p>
            <a:pPr marL="285750" marR="0" lvl="0" indent="-285750" algn="l" rtl="0">
              <a:lnSpc>
                <a:spcPct val="100000"/>
              </a:lnSpc>
              <a:spcBef>
                <a:spcPts val="1200"/>
              </a:spcBef>
              <a:spcAft>
                <a:spcPts val="0"/>
              </a:spcAft>
              <a:buFont typeface="Arial"/>
              <a:buChar char="•"/>
            </a:pPr>
            <a:r>
              <a:rPr lang="en-US" b="1" dirty="0" smtClean="0">
                <a:solidFill>
                  <a:schemeClr val="bg1"/>
                </a:solidFill>
                <a:latin typeface="Open Sans"/>
                <a:ea typeface="Open Sans"/>
                <a:cs typeface="Open Sans"/>
                <a:sym typeface="Open Sans"/>
              </a:rPr>
              <a:t>Consistency </a:t>
            </a:r>
            <a:r>
              <a:rPr lang="en-US" dirty="0" smtClean="0">
                <a:solidFill>
                  <a:schemeClr val="bg1"/>
                </a:solidFill>
                <a:latin typeface="Open Sans"/>
                <a:ea typeface="Open Sans"/>
                <a:cs typeface="Open Sans"/>
                <a:sym typeface="Open Sans"/>
              </a:rPr>
              <a:t>– The mission to provide a stable framework for development, deployment, audit, and accountability for software components.</a:t>
            </a:r>
          </a:p>
          <a:p>
            <a:pPr marL="285750" marR="0" lvl="0" indent="-285750" algn="l" rtl="0">
              <a:lnSpc>
                <a:spcPct val="100000"/>
              </a:lnSpc>
              <a:spcBef>
                <a:spcPts val="1200"/>
              </a:spcBef>
              <a:spcAft>
                <a:spcPts val="0"/>
              </a:spcAft>
              <a:buFont typeface="Arial"/>
              <a:buChar char="•"/>
            </a:pPr>
            <a:r>
              <a:rPr lang="en-US" b="1" dirty="0" smtClean="0">
                <a:solidFill>
                  <a:schemeClr val="bg1"/>
                </a:solidFill>
                <a:latin typeface="Open Sans"/>
                <a:ea typeface="Open Sans"/>
                <a:cs typeface="Open Sans"/>
                <a:sym typeface="Open Sans"/>
              </a:rPr>
              <a:t>Agility</a:t>
            </a:r>
            <a:r>
              <a:rPr lang="en-US" dirty="0" smtClean="0">
                <a:solidFill>
                  <a:schemeClr val="bg1"/>
                </a:solidFill>
                <a:latin typeface="Open Sans"/>
                <a:ea typeface="Open Sans"/>
                <a:cs typeface="Open Sans"/>
                <a:sym typeface="Open Sans"/>
              </a:rPr>
              <a:t> – The ongoing research into what are the repercussions of modern software engineering practices on the productivity in the software cycle. </a:t>
            </a:r>
            <a:r>
              <a:rPr lang="en-US" dirty="0" err="1" smtClean="0">
                <a:solidFill>
                  <a:schemeClr val="bg1"/>
                </a:solidFill>
                <a:latin typeface="Open Sans"/>
                <a:ea typeface="Open Sans"/>
                <a:cs typeface="Open Sans"/>
                <a:sym typeface="Open Sans"/>
              </a:rPr>
              <a:t>i.e</a:t>
            </a:r>
            <a:r>
              <a:rPr lang="en-US" dirty="0" smtClean="0">
                <a:solidFill>
                  <a:schemeClr val="bg1"/>
                </a:solidFill>
                <a:latin typeface="Open Sans"/>
                <a:ea typeface="Open Sans"/>
                <a:cs typeface="Open Sans"/>
                <a:sym typeface="Open Sans"/>
              </a:rPr>
              <a:t> Continuous Integration</a:t>
            </a:r>
            <a:endParaRPr lang="en-US" dirty="0">
              <a:solidFill>
                <a:schemeClr val="bg1"/>
              </a:solidFill>
              <a:latin typeface="Open Sans"/>
              <a:ea typeface="Open Sans"/>
              <a:cs typeface="Open Sans"/>
              <a:sym typeface="Open Sans"/>
            </a:endParaRPr>
          </a:p>
        </p:txBody>
      </p:sp>
    </p:spTree>
    <p:extLst>
      <p:ext uri="{BB962C8B-B14F-4D97-AF65-F5344CB8AC3E}">
        <p14:creationId xmlns:p14="http://schemas.microsoft.com/office/powerpoint/2010/main" val="8022108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ustom 1">
      <a:dk1>
        <a:srgbClr val="262626"/>
      </a:dk1>
      <a:lt1>
        <a:sysClr val="window" lastClr="FFFFFF"/>
      </a:lt1>
      <a:dk2>
        <a:srgbClr val="1B2831"/>
      </a:dk2>
      <a:lt2>
        <a:srgbClr val="F5F5F5"/>
      </a:lt2>
      <a:accent1>
        <a:srgbClr val="138A7E"/>
      </a:accent1>
      <a:accent2>
        <a:srgbClr val="0C5B50"/>
      </a:accent2>
      <a:accent3>
        <a:srgbClr val="8198A4"/>
      </a:accent3>
      <a:accent4>
        <a:srgbClr val="1A6FB7"/>
      </a:accent4>
      <a:accent5>
        <a:srgbClr val="E8E8E8"/>
      </a:accent5>
      <a:accent6>
        <a:srgbClr val="6D3F76"/>
      </a:accent6>
      <a:hlink>
        <a:srgbClr val="138A7E"/>
      </a:hlink>
      <a:folHlink>
        <a:srgbClr val="878787"/>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8881"/>
        </a:solidFill>
        <a:ln w="6350">
          <a:solidFill>
            <a:schemeClr val="bg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infopath/2007/PartnerControls"/>
    <ds:schemaRef ds:uri="http://purl.org/dc/elements/1.1/"/>
    <ds:schemaRef ds:uri="http://schemas.openxmlformats.org/package/2006/metadata/core-properties"/>
    <ds:schemaRef ds:uri="http://purl.org/dc/dcmitype/"/>
    <ds:schemaRef ds:uri="http://schemas.microsoft.com/office/2006/documentManagement/types"/>
    <ds:schemaRef ds:uri="http://purl.org/dc/terms/"/>
    <ds:schemaRef ds:uri="http://schemas.microsoft.com/sharepoint/v3/field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6885</TotalTime>
  <Words>3411</Words>
  <Application>Microsoft Macintosh PowerPoint</Application>
  <PresentationFormat>On-screen Show (16:9)</PresentationFormat>
  <Paragraphs>590</Paragraphs>
  <Slides>37</Slides>
  <Notes>32</Notes>
  <HiddenSlides>2</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PowerPoint Presentation</vt:lpstr>
      <vt:lpstr>Draft 1</vt:lpstr>
      <vt:lpstr>Agenda</vt:lpstr>
      <vt:lpstr>Pivotal Cloud Foundry Architecture</vt:lpstr>
      <vt:lpstr>PowerPoint Presentation</vt:lpstr>
      <vt:lpstr>PowerPoint Presentation</vt:lpstr>
      <vt:lpstr>BOSH</vt:lpstr>
      <vt:lpstr>What is Bosh?</vt:lpstr>
      <vt:lpstr>What problem is BOSH trying to Solve? 4 Principles of Modern Release Engineering</vt:lpstr>
      <vt:lpstr>Why BOSH?</vt:lpstr>
      <vt:lpstr>BOSH key terms</vt:lpstr>
      <vt:lpstr>BOSH + Pivotal Ops Manager</vt:lpstr>
      <vt:lpstr>PowerPoint Presentation</vt:lpstr>
      <vt:lpstr>Pivotal Cloud Foundry Architecture</vt:lpstr>
      <vt:lpstr>Operations - Pivotal Ops Manager</vt:lpstr>
      <vt:lpstr>Elastic Runtime Tile</vt:lpstr>
      <vt:lpstr>Platform Runtime – Application Centric</vt:lpstr>
      <vt:lpstr>Platform Runtime - Apps Manager</vt:lpstr>
      <vt:lpstr>Pivotal Apps Mgr. – App View </vt:lpstr>
      <vt:lpstr>Services Marketplace</vt:lpstr>
      <vt:lpstr>CLI – Command Line Interface</vt:lpstr>
      <vt:lpstr>PowerPoint Presentation</vt:lpstr>
      <vt:lpstr>Elastic Runtime Architecture</vt:lpstr>
      <vt:lpstr>Deploying an Application</vt:lpstr>
      <vt:lpstr>Creating and binding services</vt:lpstr>
      <vt:lpstr>Staging an Application</vt:lpstr>
      <vt:lpstr>Platform Runtime – Application Frameworks</vt:lpstr>
      <vt:lpstr>Pivotal Cloud Foundry Architecture</vt:lpstr>
      <vt:lpstr>PowerPoint Presentation</vt:lpstr>
      <vt:lpstr>PowerPoint Presentation</vt:lpstr>
      <vt:lpstr>Fuel cloud native transformation</vt:lpstr>
      <vt:lpstr>Rapid self service provisioning</vt:lpstr>
      <vt:lpstr>BOSH: Cloud Provider Interface</vt:lpstr>
      <vt:lpstr>BOSH: Cloud Provider Interface</vt:lpstr>
      <vt:lpstr>Managed Services</vt:lpstr>
      <vt:lpstr>User Provided Service Instances</vt:lpstr>
      <vt:lpstr>The Evolution of Cloud Technologies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Marcelo Borges</cp:lastModifiedBy>
  <cp:revision>330</cp:revision>
  <dcterms:created xsi:type="dcterms:W3CDTF">2010-04-12T23:12:02Z</dcterms:created>
  <dcterms:modified xsi:type="dcterms:W3CDTF">2016-01-19T05:48:01Z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